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61"/>
  </p:notesMasterIdLst>
  <p:sldIdLst>
    <p:sldId id="256" r:id="rId2"/>
    <p:sldId id="258" r:id="rId3"/>
    <p:sldId id="267" r:id="rId4"/>
    <p:sldId id="268" r:id="rId5"/>
    <p:sldId id="261" r:id="rId6"/>
    <p:sldId id="269" r:id="rId7"/>
    <p:sldId id="270" r:id="rId8"/>
    <p:sldId id="271" r:id="rId9"/>
    <p:sldId id="272" r:id="rId10"/>
    <p:sldId id="266" r:id="rId11"/>
    <p:sldId id="273" r:id="rId12"/>
    <p:sldId id="274" r:id="rId13"/>
    <p:sldId id="275" r:id="rId14"/>
    <p:sldId id="276" r:id="rId15"/>
    <p:sldId id="284" r:id="rId16"/>
    <p:sldId id="281" r:id="rId17"/>
    <p:sldId id="278" r:id="rId18"/>
    <p:sldId id="285" r:id="rId19"/>
    <p:sldId id="286" r:id="rId20"/>
    <p:sldId id="282" r:id="rId21"/>
    <p:sldId id="291" r:id="rId22"/>
    <p:sldId id="292" r:id="rId23"/>
    <p:sldId id="287" r:id="rId24"/>
    <p:sldId id="288" r:id="rId25"/>
    <p:sldId id="289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</p:sldIdLst>
  <p:sldSz cx="9144000" cy="6858000" type="screen4x3"/>
  <p:notesSz cx="7772400" cy="100584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1pPr>
    <a:lvl2pPr marL="742950" indent="-28575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2pPr>
    <a:lvl3pPr marL="1143000" indent="-228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3pPr>
    <a:lvl4pPr marL="1600200" indent="-228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4pPr>
    <a:lvl5pPr marL="2057400" indent="-228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8" autoAdjust="0"/>
    <p:restoredTop sz="94660" autoAdjust="0"/>
  </p:normalViewPr>
  <p:slideViewPr>
    <p:cSldViewPr>
      <p:cViewPr varScale="1">
        <p:scale>
          <a:sx n="87" d="100"/>
          <a:sy n="87" d="100"/>
        </p:scale>
        <p:origin x="-864" y="-9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sr-Latn-C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fld id="{8A1D01D0-91AD-40A9-8603-1B98A17EB2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999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069357BB-B125-45C9-8029-DF33D88A5ADB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1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307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07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C7EF4A96-957D-4DB7-837C-DA145AE37071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10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AB0B3204-25AE-46C9-86BA-2160A9D0F1C0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11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419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9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CE114F8A-3FAB-4E66-9355-893EDC434E1D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12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F40CE8BB-3A46-4215-B6B5-4D837DE24365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13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EB9BEFFE-0E6D-4941-B060-892B2C35E5C9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14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EBDDC30C-6A30-4CF7-BE46-00903196B7D3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15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D42C12CE-0E58-4C1E-BBB2-3D19B81D97A1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16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471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71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EF6BB384-22F6-4605-BA4F-42BE1E194070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17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481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81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515A8909-EB87-4D9A-A514-9E78A0CA5EAC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18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491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91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4D6D5DC3-EFE0-44A5-BEE4-DAD875123DF4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19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501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01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05ADB450-A505-44F6-B215-E27EBF3A91EF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2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317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17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56A6625A-053F-4554-972C-8B362F624EAF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20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512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12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smtClean="0"/>
              <a:t>The Invisible</a:t>
            </a:r>
            <a:r>
              <a:rPr lang="hr-HR" baseline="0" smtClean="0"/>
              <a:t> Hand</a:t>
            </a:r>
          </a:p>
          <a:p>
            <a:r>
              <a:rPr lang="hr-HR" smtClean="0"/>
              <a:t>https://drive.google.com/file/d/0B3j3fkaAq7drMGFvVUtCRENneE0/edit?usp=sharing</a:t>
            </a:r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21</a:t>
            </a:fld>
            <a:endParaRPr lang="hr-H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3DE03E7A-E079-45BA-B7E1-18239EAB65AE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22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522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22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579C44C0-18FF-40C6-8C76-E799AC947E1C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23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532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32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FF8F7707-B018-4C8B-B8A4-F17E270E3D8B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24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542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42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BE56CAF1-C49D-45EE-86F0-DEC46AED5F48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25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552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53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06DA73-B8A7-44C9-B29F-B355403F4151}" type="slidenum">
              <a:rPr lang="en-US"/>
              <a:pPr/>
              <a:t>26</a:t>
            </a:fld>
            <a:endParaRPr lang="en-US"/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27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28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29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4832721E-EBA3-47F2-913A-0A2BCC48AC88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3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30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31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32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33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34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35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36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37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38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39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034B4ED7-1227-4D3A-9B49-2D37279AA6C5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4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40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41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42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43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45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Alisa Miller - The news about the news</a:t>
            </a:r>
            <a:endParaRPr lang="hr-HR" smtClean="0"/>
          </a:p>
          <a:p>
            <a:r>
              <a:rPr lang="hr-HR" smtClean="0"/>
              <a:t>http://www.ted.com/talks/alisa_miller_shares_the_news_about_the_news</a:t>
            </a:r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16BE6D4B-FA8B-4F43-9CD5-5AEE4838CB1D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58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CD33CFA4-FF6C-4035-B97E-53B7A852FE37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5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58CEF292-4363-40EB-B24E-6B6006FE9CFC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6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3100FB79-E97C-4E78-9882-537974C5B6D8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7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DA6BAC1F-D9C8-48FD-B0AD-3B622F229734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8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378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78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AA567E4F-0F9B-4CA0-93A3-D5768466F315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9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38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89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C8678-F0D1-469D-AC52-AB96EDCE8C80}" type="datetimeFigureOut">
              <a:rPr lang="en-US"/>
              <a:pPr>
                <a:defRPr/>
              </a:pPr>
              <a:t>3/28/2019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DEF376-E41E-4F3D-BBCE-A06C25560F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AD2F9-36CE-4814-8958-C99A229BF530}" type="datetimeFigureOut">
              <a:rPr lang="en-US"/>
              <a:pPr>
                <a:defRPr/>
              </a:pPr>
              <a:t>3/28/2019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EB5001-64BC-44CB-8142-88D860A817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E719A5-8EEC-490E-9F94-B7171F14176B}" type="datetimeFigureOut">
              <a:rPr lang="en-US"/>
              <a:pPr>
                <a:defRPr/>
              </a:pPr>
              <a:t>3/28/2019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F6755-D2E7-4EA5-8078-A149DD8C71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1281BA-C258-4CB3-9B99-E51B3CBCF1C4}" type="datetimeFigureOut">
              <a:rPr lang="en-US"/>
              <a:pPr>
                <a:defRPr/>
              </a:pPr>
              <a:t>3/28/2019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89066-6C89-423D-A92F-23D9ACFA4B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BFE68C-C7D3-4D26-BBB5-B41608EB0206}" type="datetimeFigureOut">
              <a:rPr lang="en-US"/>
              <a:pPr>
                <a:defRPr/>
              </a:pPr>
              <a:t>3/28/2019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F09798-A28E-4F48-9329-22C68F1B49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198BE6-88A3-4F87-A9A3-2BCDF5AC9279}" type="datetimeFigureOut">
              <a:rPr lang="en-US"/>
              <a:pPr>
                <a:defRPr/>
              </a:pPr>
              <a:t>3/28/2019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93D4B-59F8-459C-901D-1B54C16589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96B369-30DC-4C05-A00B-C5015E207D75}" type="datetimeFigureOut">
              <a:rPr lang="en-US"/>
              <a:pPr>
                <a:defRPr/>
              </a:pPr>
              <a:t>3/28/2019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6E7D1-3C20-43B8-83DE-39EA6AD933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89779E-9EEC-420A-A178-950F3FB7357A}" type="datetimeFigureOut">
              <a:rPr lang="en-US"/>
              <a:pPr>
                <a:defRPr/>
              </a:pPr>
              <a:t>3/28/2019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BD6EE-5C66-49E8-A2F1-E37B92909C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6B1E5-5EB7-4784-9D9E-DBA31122D7AC}" type="datetimeFigureOut">
              <a:rPr lang="en-US"/>
              <a:pPr>
                <a:defRPr/>
              </a:pPr>
              <a:t>3/28/2019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AABBA-42CC-40CE-9DCD-02F9CEE5F31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2B75F-377A-4217-BEAC-04B1D2F9035D}" type="datetimeFigureOut">
              <a:rPr lang="en-US"/>
              <a:pPr>
                <a:defRPr/>
              </a:pPr>
              <a:t>3/28/2019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5F034-CBBA-4A60-A8CF-16A57C205A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2C781-11AA-4976-815B-EA05A195D24B}" type="datetimeFigureOut">
              <a:rPr lang="en-US"/>
              <a:pPr>
                <a:defRPr/>
              </a:pPr>
              <a:t>3/28/2019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53E58-9A5F-41BF-AA77-36A1610BCE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9CCBE6C-D005-4054-9F7C-9AB4CD4B1219}" type="datetimeFigureOut">
              <a:rPr lang="en-US"/>
              <a:pPr>
                <a:defRPr/>
              </a:pPr>
              <a:t>3/28/2019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4BB9472-6569-4DC4-95F2-8049186C34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5" r:id="rId3"/>
    <p:sldLayoutId id="2147483684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fontAlgn="base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fontAlgn="base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lq08kTs1leP68tRE80g4ISYIU9fjO5oW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d.com/talks/alisa_miller_shares_the_news_about_the_new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 bwMode="auto">
          <a:xfrm>
            <a:off x="0" y="1643050"/>
            <a:ext cx="9144000" cy="11429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contourClr>
                <a:srgbClr val="DDDDDD"/>
              </a:contourClr>
            </a:sp3d>
          </a:bodyPr>
          <a:lstStyle/>
          <a:p>
            <a:pPr algn="ctr" fontAlgn="auto" hangingPunct="0"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13800" b="1" kern="0" dirty="0">
                <a:ln w="3175">
                  <a:solidFill>
                    <a:schemeClr val="bg1"/>
                  </a:solidFill>
                </a:ln>
                <a:solidFill>
                  <a:srgbClr val="FFC000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RELIGIJA</a:t>
            </a:r>
          </a:p>
        </p:txBody>
      </p:sp>
      <p:pic>
        <p:nvPicPr>
          <p:cNvPr id="7" name="Picture 6" descr="Religious_syms.sv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20" y="3927181"/>
            <a:ext cx="1412424" cy="1561100"/>
          </a:xfrm>
          <a:prstGeom prst="rect">
            <a:avLst/>
          </a:prstGeom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</p:pic>
      <p:pic>
        <p:nvPicPr>
          <p:cNvPr id="9" name="Picture 8" descr="Religious_syms.sv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58540" y="3957638"/>
            <a:ext cx="1357312" cy="1500187"/>
          </a:xfrm>
          <a:prstGeom prst="rect">
            <a:avLst/>
          </a:prstGeom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</p:pic>
      <p:pic>
        <p:nvPicPr>
          <p:cNvPr id="10" name="Picture 9" descr="Religious_syms.sv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573928" y="3927181"/>
            <a:ext cx="1561101" cy="1561100"/>
          </a:xfrm>
          <a:prstGeom prst="rect">
            <a:avLst/>
          </a:prstGeom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</p:pic>
      <p:pic>
        <p:nvPicPr>
          <p:cNvPr id="11" name="Picture 10" descr="Religious_symbols.2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033565" y="3878263"/>
            <a:ext cx="1857375" cy="1657350"/>
          </a:xfrm>
          <a:prstGeom prst="rect">
            <a:avLst/>
          </a:prstGeom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</p:pic>
      <p:pic>
        <p:nvPicPr>
          <p:cNvPr id="13" name="Picture 12" descr="hindu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396" y="3841750"/>
            <a:ext cx="1741487" cy="1730375"/>
          </a:xfrm>
          <a:prstGeom prst="rect">
            <a:avLst/>
          </a:prstGeom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</p:pic>
      <p:pic>
        <p:nvPicPr>
          <p:cNvPr id="14" name="Picture 13" descr="perun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429500" y="3867150"/>
            <a:ext cx="1714500" cy="1681163"/>
          </a:xfrm>
          <a:prstGeom prst="rect">
            <a:avLst/>
          </a:prstGeom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14290"/>
            <a:ext cx="8929687" cy="642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VRSTE RELIGIJSKIH ORGANIZACIJA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14313" y="1071563"/>
            <a:ext cx="8786812" cy="557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marL="395288" indent="-395288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pl-PL" sz="2600">
                <a:latin typeface="Calibri" pitchFamily="34" charset="0"/>
                <a:cs typeface="Calibri" pitchFamily="34" charset="0"/>
              </a:rPr>
              <a:t>četiri idealna tipa </a:t>
            </a:r>
            <a:r>
              <a:rPr lang="pl-PL" sz="2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religijskih organizacija </a:t>
            </a:r>
            <a:r>
              <a:rPr lang="pl-PL" sz="2600" i="1">
                <a:latin typeface="Calibri" pitchFamily="34" charset="0"/>
                <a:cs typeface="Calibri" pitchFamily="34" charset="0"/>
              </a:rPr>
              <a:t>(</a:t>
            </a:r>
            <a:r>
              <a:rPr lang="hr-HR" sz="2600" i="1">
                <a:latin typeface="Calibri" pitchFamily="34" charset="0"/>
                <a:cs typeface="Calibri" pitchFamily="34" charset="0"/>
              </a:rPr>
              <a:t>Ernst Trölsch)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42875" y="1714500"/>
            <a:ext cx="1928813" cy="928688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800" b="1">
                <a:latin typeface="Calibri" pitchFamily="34" charset="0"/>
                <a:ea typeface="+mn-ea"/>
                <a:cs typeface="Calibri" pitchFamily="34" charset="0"/>
              </a:rPr>
              <a:t>CRKVE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214563" y="1714500"/>
            <a:ext cx="2714625" cy="928688"/>
          </a:xfrm>
          <a:prstGeom prst="rect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800" b="1" dirty="0">
                <a:latin typeface="Calibri" pitchFamily="34" charset="0"/>
                <a:ea typeface="+mn-ea"/>
                <a:cs typeface="Calibri" pitchFamily="34" charset="0"/>
              </a:rPr>
              <a:t>DENOMINACIJE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072063" y="1714500"/>
            <a:ext cx="1857375" cy="928688"/>
          </a:xfrm>
          <a:prstGeom prst="rect">
            <a:avLst/>
          </a:prstGeom>
          <a:solidFill>
            <a:srgbClr val="0099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800" b="1">
                <a:latin typeface="Calibri" pitchFamily="34" charset="0"/>
                <a:ea typeface="+mn-ea"/>
                <a:cs typeface="Calibri" pitchFamily="34" charset="0"/>
              </a:rPr>
              <a:t>SEKTE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072313" y="1714500"/>
            <a:ext cx="1928812" cy="928688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800" b="1">
                <a:latin typeface="Calibri" pitchFamily="34" charset="0"/>
                <a:ea typeface="+mn-ea"/>
                <a:cs typeface="Calibri" pitchFamily="34" charset="0"/>
              </a:rPr>
              <a:t>KULTOVI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91471"/>
              </p:ext>
            </p:extLst>
          </p:nvPr>
        </p:nvGraphicFramePr>
        <p:xfrm>
          <a:off x="2000250" y="3357563"/>
          <a:ext cx="5226434" cy="27860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727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537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066734">
                <a:tc>
                  <a:txBody>
                    <a:bodyPr/>
                    <a:lstStyle/>
                    <a:p>
                      <a:pPr algn="ctr"/>
                      <a:r>
                        <a:rPr lang="hr-HR" sz="2400" kern="12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Pozitivan odnos prema društvu</a:t>
                      </a:r>
                      <a:endParaRPr lang="hr-HR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7266" marR="107266" marT="53633" marB="536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kern="12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Negativan odnos prema društvu</a:t>
                      </a:r>
                      <a:endParaRPr lang="hr-HR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7266" marR="107266" marT="53633" marB="536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624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2100" b="1" smtClean="0"/>
                    </a:p>
                  </a:txBody>
                  <a:tcPr marL="107266" marR="107266" marT="53633" marB="536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100" b="1"/>
                    </a:p>
                  </a:txBody>
                  <a:tcPr marL="107266" marR="107266" marT="53633" marB="5363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56876">
                <a:tc>
                  <a:txBody>
                    <a:bodyPr/>
                    <a:lstStyle/>
                    <a:p>
                      <a:pPr algn="ctr"/>
                      <a:endParaRPr lang="hr-HR" sz="2100" b="1"/>
                    </a:p>
                  </a:txBody>
                  <a:tcPr marL="107266" marR="107266" marT="53633" marB="53633" anchor="ctr"/>
                </a:tc>
                <a:tc>
                  <a:txBody>
                    <a:bodyPr/>
                    <a:lstStyle/>
                    <a:p>
                      <a:pPr algn="ctr"/>
                      <a:endParaRPr lang="hr-HR" sz="2100" b="1"/>
                    </a:p>
                  </a:txBody>
                  <a:tcPr marL="107266" marR="107266" marT="53633" marB="53633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794640" y="4643438"/>
            <a:ext cx="1041952" cy="43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hr-HR" sz="2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CRKVA</a:t>
            </a:r>
            <a:endParaRPr lang="hr-HR" sz="24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00671" y="4643438"/>
            <a:ext cx="963597" cy="43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hr-HR" sz="2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SEKTA</a:t>
            </a:r>
            <a:endParaRPr lang="hr-HR" sz="24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214546" y="5500688"/>
            <a:ext cx="2202141" cy="43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hr-HR" sz="2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DENOMINACIJA</a:t>
            </a:r>
            <a:endParaRPr lang="hr-HR" sz="24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577967" y="5500688"/>
            <a:ext cx="809004" cy="43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hr-HR" sz="24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KULT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194 - 195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4" grpId="0" build="allAtOnce" animBg="1"/>
      <p:bldP spid="5" grpId="0" build="allAtOnce" animBg="1"/>
      <p:bldP spid="6" grpId="0" build="allAtOnce" animBg="1"/>
      <p:bldP spid="7" grpId="0" build="allAtOnce" animBg="1"/>
      <p:bldP spid="10" grpId="0" build="allAtOnce"/>
      <p:bldP spid="11" grpId="0" build="allAtOnce"/>
      <p:bldP spid="13" grpId="0" build="allAtOnce"/>
      <p:bldP spid="14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14290"/>
            <a:ext cx="8929687" cy="642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4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CRKVA</a:t>
            </a:r>
            <a:endParaRPr lang="hr-HR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14313" y="1071563"/>
            <a:ext cx="8786812" cy="557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395288" indent="-395288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pl-PL" sz="2600" u="sng" dirty="0">
                <a:latin typeface="Calibri" pitchFamily="34" charset="0"/>
                <a:cs typeface="Calibri" pitchFamily="34" charset="0"/>
              </a:rPr>
              <a:t>velika, društveno prihvaćena</a:t>
            </a:r>
            <a:r>
              <a:rPr lang="pl-PL" sz="2600" dirty="0">
                <a:latin typeface="Calibri" pitchFamily="34" charset="0"/>
                <a:cs typeface="Calibri" pitchFamily="34" charset="0"/>
              </a:rPr>
              <a:t> vjerska organizacija s </a:t>
            </a:r>
            <a:r>
              <a:rPr lang="pl-PL" sz="26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formaliziranom strukturom vjerovanja</a:t>
            </a:r>
            <a:r>
              <a:rPr lang="pl-PL" sz="2600" dirty="0">
                <a:latin typeface="Calibri" pitchFamily="34" charset="0"/>
                <a:cs typeface="Calibri" pitchFamily="34" charset="0"/>
              </a:rPr>
              <a:t>,</a:t>
            </a:r>
            <a:r>
              <a:rPr lang="pl-PL" sz="26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rituala </a:t>
            </a:r>
            <a:r>
              <a:rPr lang="pl-PL" sz="2600" dirty="0">
                <a:latin typeface="Calibri" pitchFamily="34" charset="0"/>
                <a:cs typeface="Calibri" pitchFamily="34" charset="0"/>
              </a:rPr>
              <a:t>i</a:t>
            </a:r>
            <a:r>
              <a:rPr lang="pl-PL" sz="26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l-PL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unutarnjom organizacijom </a:t>
            </a:r>
            <a:r>
              <a:rPr lang="pl-PL" sz="26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moći</a:t>
            </a:r>
          </a:p>
          <a:p>
            <a:pPr marL="395288" indent="-395288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dirty="0">
                <a:latin typeface="Calibri" pitchFamily="34" charset="0"/>
                <a:cs typeface="Calibri" pitchFamily="34" charset="0"/>
              </a:rPr>
              <a:t>članstvo se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stječe </a:t>
            </a:r>
            <a:r>
              <a:rPr lang="hr-HR" sz="26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rođenjem</a:t>
            </a:r>
            <a:r>
              <a:rPr lang="hr-HR" sz="2600" dirty="0">
                <a:latin typeface="Calibri" pitchFamily="34" charset="0"/>
                <a:cs typeface="Calibri" pitchFamily="34" charset="0"/>
              </a:rPr>
              <a:t> (krštenjem)</a:t>
            </a:r>
          </a:p>
          <a:p>
            <a:pPr marL="395288" indent="-395288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dirty="0">
                <a:latin typeface="Calibri" pitchFamily="34" charset="0"/>
                <a:cs typeface="Calibri" pitchFamily="34" charset="0"/>
              </a:rPr>
              <a:t>odnos prema društvu – </a:t>
            </a:r>
            <a:r>
              <a:rPr lang="hr-HR" sz="26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pozitivan</a:t>
            </a:r>
            <a:r>
              <a:rPr lang="hr-HR" sz="2600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395288" indent="-395288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dirty="0">
                <a:latin typeface="Calibri" pitchFamily="34" charset="0"/>
                <a:cs typeface="Calibri" pitchFamily="34" charset="0"/>
              </a:rPr>
              <a:t>zagovara </a:t>
            </a:r>
            <a:r>
              <a:rPr lang="hr-HR" sz="26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tradicionalne</a:t>
            </a:r>
            <a:r>
              <a:rPr lang="hr-HR" sz="2600" dirty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konzervativne</a:t>
            </a:r>
            <a:r>
              <a:rPr lang="hr-HR" sz="2600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vrijednosti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, u skladu sa svetim </a:t>
            </a:r>
            <a:r>
              <a:rPr lang="hr-HR" sz="2600" dirty="0">
                <a:latin typeface="Calibri" pitchFamily="34" charset="0"/>
                <a:cs typeface="Calibri" pitchFamily="34" charset="0"/>
              </a:rPr>
              <a:t>spisima </a:t>
            </a:r>
          </a:p>
          <a:p>
            <a:pPr marL="395288" indent="-395288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Crkva </a:t>
            </a:r>
            <a:r>
              <a:rPr lang="hr-HR" sz="2600" dirty="0">
                <a:latin typeface="Calibri" pitchFamily="34" charset="0"/>
                <a:cs typeface="Calibri" pitchFamily="34" charset="0"/>
              </a:rPr>
              <a:t>drži da je </a:t>
            </a:r>
            <a:r>
              <a:rPr lang="hr-HR" sz="2600" u="sng" dirty="0">
                <a:latin typeface="Calibri" pitchFamily="34" charset="0"/>
                <a:cs typeface="Calibri" pitchFamily="34" charset="0"/>
              </a:rPr>
              <a:t>jedina nadležna za tumačenje svetih spisa</a:t>
            </a:r>
          </a:p>
          <a:p>
            <a:pPr marL="395288" indent="-395288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formalizirani vjerski obredi</a:t>
            </a:r>
          </a:p>
          <a:p>
            <a:pPr marL="395288" indent="-395288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svećenstvo</a:t>
            </a:r>
            <a:r>
              <a:rPr lang="hr-HR" sz="2600" dirty="0">
                <a:latin typeface="Calibri" pitchFamily="34" charset="0"/>
                <a:cs typeface="Calibri" pitchFamily="34" charset="0"/>
              </a:rPr>
              <a:t> je </a:t>
            </a:r>
            <a:r>
              <a:rPr lang="hr-HR" sz="26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profesionalno</a:t>
            </a:r>
            <a:r>
              <a:rPr lang="hr-HR" sz="2600" dirty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posebno školovano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14290"/>
            <a:ext cx="8929687" cy="642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DENOMINACIJA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14313" y="1071563"/>
            <a:ext cx="8786812" cy="557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395288" indent="-395288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dirty="0">
                <a:latin typeface="Calibri" pitchFamily="34" charset="0"/>
                <a:cs typeface="Calibri" pitchFamily="34" charset="0"/>
              </a:rPr>
              <a:t>religijska skupina koja prihvaća postojanje drugih religija i uglavnom je </a:t>
            </a:r>
            <a: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suglasju s vrijednostima društva</a:t>
            </a:r>
          </a:p>
          <a:p>
            <a:pPr marL="395288" indent="-395288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manji broj članova od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Crkve</a:t>
            </a:r>
            <a:endParaRPr lang="hr-HR" sz="2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395288" indent="-395288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dirty="0">
                <a:latin typeface="Calibri" pitchFamily="34" charset="0"/>
                <a:cs typeface="Calibri" pitchFamily="34" charset="0"/>
              </a:rPr>
              <a:t>karakteristična je za SAD</a:t>
            </a:r>
          </a:p>
          <a:p>
            <a:pPr marL="395288" indent="-395288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odobrava odvajanje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Crkve </a:t>
            </a:r>
            <a: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 države</a:t>
            </a:r>
          </a:p>
          <a:p>
            <a:pPr marL="395288" indent="-395288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dirty="0">
                <a:latin typeface="Calibri" pitchFamily="34" charset="0"/>
                <a:cs typeface="Calibri" pitchFamily="34" charset="0"/>
              </a:rPr>
              <a:t>imaju </a:t>
            </a:r>
            <a:r>
              <a:rPr lang="hr-HR" sz="26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profesionalno svećenstvo</a:t>
            </a:r>
          </a:p>
          <a:p>
            <a:pPr marL="395288" indent="-395288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dirty="0">
                <a:latin typeface="Calibri" pitchFamily="34" charset="0"/>
                <a:cs typeface="Calibri" pitchFamily="34" charset="0"/>
              </a:rPr>
              <a:t>prezbiterijanci, baptisti, </a:t>
            </a:r>
            <a:r>
              <a:rPr lang="hr-HR" sz="2600" dirty="0" err="1">
                <a:latin typeface="Calibri" pitchFamily="34" charset="0"/>
                <a:cs typeface="Calibri" pitchFamily="34" charset="0"/>
              </a:rPr>
              <a:t>metodisti</a:t>
            </a:r>
            <a:r>
              <a:rPr lang="hr-HR" sz="2600" dirty="0">
                <a:latin typeface="Calibri" pitchFamily="34" charset="0"/>
                <a:cs typeface="Calibri" pitchFamily="34" charset="0"/>
              </a:rPr>
              <a:t>...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196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14290"/>
            <a:ext cx="8929687" cy="642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SEKTA</a:t>
            </a:r>
            <a:endParaRPr lang="hr-HR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42875" y="1071563"/>
            <a:ext cx="8929688" cy="557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396000" indent="-396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800" dirty="0">
                <a:latin typeface="Calibri" pitchFamily="34" charset="0"/>
                <a:ea typeface="WenQuanYi Micro Hei" charset="0"/>
                <a:cs typeface="Calibri" pitchFamily="34" charset="0"/>
              </a:rPr>
              <a:t>relativno </a:t>
            </a:r>
            <a:r>
              <a:rPr lang="hr-HR" sz="28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mala vjerska skupina </a:t>
            </a:r>
            <a:r>
              <a:rPr lang="hr-HR" sz="2800" dirty="0">
                <a:latin typeface="Calibri" pitchFamily="34" charset="0"/>
                <a:ea typeface="WenQuanYi Micro Hei" charset="0"/>
                <a:cs typeface="Calibri" pitchFamily="34" charset="0"/>
              </a:rPr>
              <a:t>koja se najčešće </a:t>
            </a:r>
            <a:r>
              <a:rPr lang="hr-H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odvojila od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Crkve </a:t>
            </a:r>
            <a:endParaRPr lang="hr-HR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396000" indent="-396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odbacuje dominantne vrijednosti </a:t>
            </a:r>
            <a:r>
              <a:rPr lang="hr-HR" sz="2800" dirty="0">
                <a:latin typeface="Calibri" pitchFamily="34" charset="0"/>
                <a:ea typeface="WenQuanYi Micro Hei" charset="0"/>
                <a:cs typeface="Calibri" pitchFamily="34" charset="0"/>
              </a:rPr>
              <a:t>i</a:t>
            </a:r>
            <a:r>
              <a:rPr lang="hr-H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način života šireg društva</a:t>
            </a:r>
          </a:p>
          <a:p>
            <a:pPr marL="396000" indent="-396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članovi su snažno odani grupi </a:t>
            </a:r>
            <a:r>
              <a:rPr lang="hr-HR" sz="2800" dirty="0">
                <a:latin typeface="Calibri" pitchFamily="34" charset="0"/>
                <a:ea typeface="WenQuanYi Micro Hei" charset="0"/>
                <a:cs typeface="Calibri" pitchFamily="34" charset="0"/>
              </a:rPr>
              <a:t>i proživljavaju </a:t>
            </a:r>
            <a:r>
              <a:rPr lang="hr-HR" sz="28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duboko </a:t>
            </a:r>
            <a:r>
              <a:rPr lang="hr-HR" sz="28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religiozno </a:t>
            </a:r>
            <a:r>
              <a:rPr lang="hr-HR" sz="28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iskustvo</a:t>
            </a:r>
          </a:p>
          <a:p>
            <a:pPr marL="396000" indent="-396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800" dirty="0">
                <a:latin typeface="Calibri" pitchFamily="34" charset="0"/>
                <a:ea typeface="WenQuanYi Micro Hei" charset="0"/>
                <a:cs typeface="Calibri" pitchFamily="34" charset="0"/>
              </a:rPr>
              <a:t>uglavnom su </a:t>
            </a:r>
            <a:r>
              <a:rPr lang="hr-H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zatvorene grupe</a:t>
            </a:r>
            <a:r>
              <a:rPr lang="hr-HR" sz="2800" dirty="0">
                <a:latin typeface="Calibri" pitchFamily="34" charset="0"/>
                <a:ea typeface="WenQuanYi Micro Hei" charset="0"/>
                <a:cs typeface="Calibri" pitchFamily="34" charset="0"/>
              </a:rPr>
              <a:t> i </a:t>
            </a:r>
            <a:r>
              <a:rPr lang="hr-H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nepristupačne </a:t>
            </a:r>
            <a:r>
              <a:rPr lang="hr-HR" sz="2800" dirty="0">
                <a:latin typeface="Calibri" pitchFamily="34" charset="0"/>
                <a:ea typeface="WenQuanYi Micro Hei" charset="0"/>
                <a:cs typeface="Calibri" pitchFamily="34" charset="0"/>
              </a:rPr>
              <a:t>nečlanovima</a:t>
            </a:r>
          </a:p>
          <a:p>
            <a:pPr marL="396000" indent="-396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nema svećenstvo </a:t>
            </a:r>
            <a:r>
              <a:rPr lang="hr-HR" sz="2800" dirty="0">
                <a:latin typeface="Calibri" pitchFamily="34" charset="0"/>
                <a:ea typeface="WenQuanYi Micro Hei" charset="0"/>
                <a:cs typeface="Calibri" pitchFamily="34" charset="0"/>
              </a:rPr>
              <a:t>nego najčešće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vođu </a:t>
            </a:r>
            <a:r>
              <a:rPr lang="hr-HR" sz="28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(karizmatskog)</a:t>
            </a:r>
          </a:p>
          <a:p>
            <a:pPr marL="396000" indent="-396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8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npr. </a:t>
            </a:r>
            <a:r>
              <a:rPr lang="hr-HR" sz="2800" i="1" dirty="0" err="1" smtClean="0">
                <a:latin typeface="Calibri" pitchFamily="34" charset="0"/>
                <a:ea typeface="WenQuanYi Micro Hei" charset="0"/>
                <a:cs typeface="Calibri" pitchFamily="34" charset="0"/>
              </a:rPr>
              <a:t>Amiši</a:t>
            </a:r>
            <a:r>
              <a:rPr lang="hr-HR" sz="28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, </a:t>
            </a:r>
            <a:r>
              <a:rPr lang="hr-HR" sz="2800" i="1" dirty="0" err="1" smtClean="0">
                <a:latin typeface="Calibri" pitchFamily="34" charset="0"/>
                <a:ea typeface="WenQuanYi Micro Hei" charset="0"/>
                <a:cs typeface="Calibri" pitchFamily="34" charset="0"/>
              </a:rPr>
              <a:t>Jim</a:t>
            </a:r>
            <a:r>
              <a:rPr lang="hr-HR" sz="28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Jones – Hram naroda…</a:t>
            </a:r>
            <a:endParaRPr lang="hr-HR" sz="2800" i="1" dirty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14290"/>
            <a:ext cx="8929687" cy="642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KULT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14313" y="1071563"/>
            <a:ext cx="8786812" cy="557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396000" indent="-396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manje organizirana </a:t>
            </a:r>
            <a:r>
              <a:rPr lang="hr-HR" sz="2800" dirty="0">
                <a:latin typeface="Calibri" pitchFamily="34" charset="0"/>
                <a:ea typeface="WenQuanYi Micro Hei" charset="0"/>
                <a:cs typeface="Calibri" pitchFamily="34" charset="0"/>
              </a:rPr>
              <a:t>i</a:t>
            </a:r>
            <a:r>
              <a:rPr lang="hr-H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privremena skupina</a:t>
            </a:r>
          </a:p>
          <a:p>
            <a:pPr marL="396000" indent="-396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ne temelji se na razrađenoj doktrini </a:t>
            </a:r>
            <a:r>
              <a:rPr lang="hr-HR" sz="2800" dirty="0">
                <a:latin typeface="Calibri" pitchFamily="34" charset="0"/>
                <a:ea typeface="WenQuanYi Micro Hei" charset="0"/>
                <a:cs typeface="Calibri" pitchFamily="34" charset="0"/>
              </a:rPr>
              <a:t>i ne postavlja velike zahtjeve članovima</a:t>
            </a:r>
          </a:p>
          <a:p>
            <a:pPr marL="396000" indent="-396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800" dirty="0">
                <a:latin typeface="Calibri" pitchFamily="34" charset="0"/>
                <a:ea typeface="+mn-ea"/>
                <a:cs typeface="Calibri" pitchFamily="34" charset="0"/>
              </a:rPr>
              <a:t>skupine koje se bave </a:t>
            </a:r>
            <a:r>
              <a:rPr lang="hr-HR" sz="2800" dirty="0" smtClean="0">
                <a:latin typeface="Calibri" pitchFamily="34" charset="0"/>
                <a:ea typeface="+mn-ea"/>
                <a:cs typeface="Calibri" pitchFamily="34" charset="0"/>
              </a:rPr>
              <a:t>transcendentalnom </a:t>
            </a:r>
            <a:r>
              <a:rPr lang="hr-HR" sz="2800" dirty="0">
                <a:latin typeface="Calibri" pitchFamily="34" charset="0"/>
                <a:ea typeface="+mn-ea"/>
                <a:cs typeface="Calibri" pitchFamily="34" charset="0"/>
              </a:rPr>
              <a:t>meditacijom, spiritistički kultovi, vjera u astrologiju i slično</a:t>
            </a:r>
          </a:p>
          <a:p>
            <a:pPr marL="396000" indent="-396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u suprotnosti su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 </a:t>
            </a:r>
            <a:r>
              <a:rPr lang="hr-H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vrijednostima i načinom života šireg društva</a:t>
            </a:r>
          </a:p>
          <a:p>
            <a:pPr marL="396000" indent="-396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800" dirty="0">
                <a:latin typeface="Calibri" pitchFamily="34" charset="0"/>
                <a:ea typeface="WenQuanYi Micro Hei" charset="0"/>
                <a:cs typeface="Calibri" pitchFamily="34" charset="0"/>
              </a:rPr>
              <a:t>npr. kultovi sudnjeg dana – često završe </a:t>
            </a:r>
            <a:r>
              <a:rPr lang="hr-HR" sz="28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tragično</a:t>
            </a:r>
            <a:endParaRPr lang="hr-HR" sz="2800" dirty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196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42875" y="5143519"/>
            <a:ext cx="1928813" cy="928687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800" b="1">
                <a:latin typeface="Calibri" pitchFamily="34" charset="0"/>
                <a:ea typeface="+mn-ea"/>
                <a:cs typeface="Calibri" pitchFamily="34" charset="0"/>
              </a:rPr>
              <a:t>CRKVE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214563" y="5143519"/>
            <a:ext cx="2714625" cy="928687"/>
          </a:xfrm>
          <a:prstGeom prst="rect">
            <a:avLst/>
          </a:prstGeom>
          <a:solidFill>
            <a:srgbClr val="00206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800" b="1">
                <a:latin typeface="Calibri" pitchFamily="34" charset="0"/>
                <a:ea typeface="+mn-ea"/>
                <a:cs typeface="Calibri" pitchFamily="34" charset="0"/>
              </a:rPr>
              <a:t>DENOMINACIJE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072063" y="5143519"/>
            <a:ext cx="1857375" cy="928687"/>
          </a:xfrm>
          <a:prstGeom prst="rect">
            <a:avLst/>
          </a:prstGeom>
          <a:solidFill>
            <a:srgbClr val="0099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800" b="1">
                <a:latin typeface="Calibri" pitchFamily="34" charset="0"/>
                <a:ea typeface="+mn-ea"/>
                <a:cs typeface="Calibri" pitchFamily="34" charset="0"/>
              </a:rPr>
              <a:t>SEKTE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072313" y="5143519"/>
            <a:ext cx="1928812" cy="928687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800" b="1">
                <a:latin typeface="Calibri" pitchFamily="34" charset="0"/>
                <a:ea typeface="+mn-ea"/>
                <a:cs typeface="Calibri" pitchFamily="34" charset="0"/>
              </a:rPr>
              <a:t>KULTOVI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42875" y="2357455"/>
            <a:ext cx="2714625" cy="1000125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72000" bIns="36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300" b="1" dirty="0">
                <a:latin typeface="Calibri" pitchFamily="34" charset="0"/>
                <a:ea typeface="+mn-ea"/>
                <a:cs typeface="Calibri" pitchFamily="34" charset="0"/>
              </a:rPr>
              <a:t>JEDNOSTAVNI SUPERNATURALIZAM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000375" y="2357455"/>
            <a:ext cx="1928813" cy="1000125"/>
          </a:xfrm>
          <a:prstGeom prst="rect">
            <a:avLst/>
          </a:prstGeom>
          <a:solidFill>
            <a:srgbClr val="00206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800" b="1">
                <a:latin typeface="Calibri" pitchFamily="34" charset="0"/>
                <a:ea typeface="+mn-ea"/>
                <a:cs typeface="Calibri" pitchFamily="34" charset="0"/>
              </a:rPr>
              <a:t>ANIMIZAM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072063" y="2357455"/>
            <a:ext cx="1643062" cy="1000125"/>
          </a:xfrm>
          <a:prstGeom prst="rect">
            <a:avLst/>
          </a:prstGeom>
          <a:solidFill>
            <a:srgbClr val="0099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800" b="1">
                <a:latin typeface="Calibri" pitchFamily="34" charset="0"/>
                <a:ea typeface="+mn-ea"/>
                <a:cs typeface="Calibri" pitchFamily="34" charset="0"/>
              </a:rPr>
              <a:t>TEIZAM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858000" y="2357455"/>
            <a:ext cx="2143125" cy="100012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000" b="1" dirty="0">
                <a:latin typeface="Calibri" pitchFamily="34" charset="0"/>
                <a:ea typeface="+mn-ea"/>
                <a:cs typeface="Calibri" pitchFamily="34" charset="0"/>
              </a:rPr>
              <a:t>SUSTAV APSTRAKTNIH IDEALA</a:t>
            </a:r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71438" y="4286269"/>
            <a:ext cx="8929687" cy="6429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algn="ctr"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VRSTE RELIGIJSKIH ORGANIZACIJA</a:t>
            </a: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142875" y="1357330"/>
            <a:ext cx="8929688" cy="7254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algn="ctr"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RELIGIJSKA RAZNOLIKOST</a:t>
            </a:r>
            <a:endParaRPr 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28659" y="285731"/>
            <a:ext cx="8929687" cy="500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PONAVLJANJE</a:t>
            </a:r>
            <a:endParaRPr lang="en-US" sz="4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  <p:bldP spid="5" grpId="0" build="allAtOnce" animBg="1"/>
      <p:bldP spid="6" grpId="0" build="allAtOnce" animBg="1"/>
      <p:bldP spid="7" grpId="0" build="allAtOnce" animBg="1"/>
      <p:bldP spid="15" grpId="0" build="allAtOnce" animBg="1"/>
      <p:bldP spid="16" grpId="0" build="allAtOnce" animBg="1"/>
      <p:bldP spid="17" grpId="0" build="allAtOnce" animBg="1"/>
      <p:bldP spid="18" grpId="0" build="allAtOnce" animBg="1"/>
      <p:bldP spid="19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14290"/>
            <a:ext cx="8929687" cy="642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DRUŠTVENE</a:t>
            </a:r>
            <a:r>
              <a:rPr lang="hr-HR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FUNKCIJE RELIGIJE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9512" y="1071563"/>
            <a:ext cx="8964487" cy="557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1257300" lvl="1" indent="-514350" hangingPunct="0">
              <a:spcBef>
                <a:spcPts val="1200"/>
              </a:spcBef>
              <a:buClr>
                <a:schemeClr val="tx1"/>
              </a:buClr>
              <a:buSzPct val="100000"/>
              <a:buFont typeface="+mj-lt"/>
              <a:buAutoNum type="arabicPeriod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KOMPENZACIJSKA ULOGA</a:t>
            </a:r>
          </a:p>
          <a:p>
            <a:pPr marL="1257300" lvl="1" indent="-514350" hangingPunct="0">
              <a:spcBef>
                <a:spcPts val="1200"/>
              </a:spcBef>
              <a:buClr>
                <a:schemeClr val="tx1"/>
              </a:buClr>
              <a:buSzPct val="100000"/>
              <a:buFont typeface="+mj-lt"/>
              <a:buAutoNum type="arabicPeriod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SOCIJALNA INTEGRACIJA</a:t>
            </a:r>
            <a:endParaRPr lang="hr-HR" sz="3200" dirty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1257300" lvl="1" indent="-514350" hangingPunct="0">
              <a:spcBef>
                <a:spcPts val="1200"/>
              </a:spcBef>
              <a:buClr>
                <a:schemeClr val="tx1"/>
              </a:buClr>
              <a:buSzPct val="100000"/>
              <a:buFont typeface="+mj-lt"/>
              <a:buAutoNum type="arabicPeriod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SOCIJALNA KONTROLA</a:t>
            </a:r>
          </a:p>
          <a:p>
            <a:pPr marL="1257300" lvl="1" indent="-514350" hangingPunct="0">
              <a:spcBef>
                <a:spcPts val="1200"/>
              </a:spcBef>
              <a:buClr>
                <a:schemeClr val="tx1"/>
              </a:buClr>
              <a:buSzPct val="100000"/>
              <a:buFont typeface="+mj-lt"/>
              <a:buAutoNum type="arabicPeriod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IDEOLOŠKA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FUNKCIJA</a:t>
            </a:r>
          </a:p>
          <a:p>
            <a:pPr marL="514350" indent="-514350" hangingPunct="0">
              <a:spcBef>
                <a:spcPts val="1200"/>
              </a:spcBef>
              <a:buClr>
                <a:schemeClr val="tx1"/>
              </a:buClr>
              <a:buSzPct val="100000"/>
              <a:buFont typeface="+mj-lt"/>
              <a:buAutoNum type="arabicPeriod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endParaRPr lang="hr-HR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360000" indent="-288000" hangingPunct="0">
              <a:spcBef>
                <a:spcPts val="1200"/>
              </a:spcBef>
              <a:buClr>
                <a:schemeClr val="tx1"/>
              </a:buClr>
              <a:buSzPct val="100000"/>
              <a:buFont typeface="Calibri" panose="020F050202020403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što religija čini u društvu i za društvo – društvene posljedice religije</a:t>
            </a:r>
            <a:endParaRPr lang="hr-H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196 - 197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14290"/>
            <a:ext cx="8929687" cy="642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40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DRUŠTVENE FUNKCIJE RELIGIJE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14313" y="1071563"/>
            <a:ext cx="8786812" cy="557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396000" indent="-396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KOMPENZACIJSKA</a:t>
            </a:r>
            <a:r>
              <a:rPr lang="hr-HR" sz="3200" dirty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funkcija – religija pruža </a:t>
            </a:r>
            <a: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utočište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 i </a:t>
            </a:r>
            <a: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nadomjestak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 spram životnih nedaća</a:t>
            </a:r>
          </a:p>
          <a:p>
            <a:pPr marL="396000" indent="-396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pomaže u nošenju s životnim nedaćama</a:t>
            </a:r>
            <a:endParaRPr lang="hr-HR" sz="2600" dirty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396000" indent="-396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pomaže u životnim prijelazima (rituali prijelaza) – </a:t>
            </a:r>
            <a:r>
              <a:rPr lang="hr-HR" sz="2600" i="1" dirty="0">
                <a:latin typeface="Calibri" pitchFamily="34" charset="0"/>
                <a:ea typeface="WenQuanYi Micro Hei" charset="0"/>
                <a:cs typeface="Calibri" pitchFamily="34" charset="0"/>
              </a:rPr>
              <a:t>rođenje</a:t>
            </a:r>
            <a:r>
              <a:rPr lang="hr-HR" sz="26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, vjenčanje, smrt…</a:t>
            </a:r>
            <a:endParaRPr lang="hr-HR" sz="2600" i="1" dirty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396000" indent="-396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Marx</a:t>
            </a:r>
            <a:r>
              <a:rPr lang="hr-HR" sz="2600" i="1" dirty="0">
                <a:latin typeface="Calibri" pitchFamily="34" charset="0"/>
                <a:ea typeface="WenQuanYi Micro Hei" charset="0"/>
                <a:cs typeface="Calibri" pitchFamily="34" charset="0"/>
              </a:rPr>
              <a:t> – </a:t>
            </a:r>
            <a:r>
              <a:rPr lang="hr-HR" sz="26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„Religija </a:t>
            </a:r>
            <a:r>
              <a:rPr lang="hr-HR" sz="2600" i="1" dirty="0">
                <a:latin typeface="Calibri" pitchFamily="34" charset="0"/>
                <a:ea typeface="WenQuanYi Micro Hei" charset="0"/>
                <a:cs typeface="Calibri" pitchFamily="34" charset="0"/>
              </a:rPr>
              <a:t>je opijum za </a:t>
            </a:r>
            <a:r>
              <a:rPr lang="hr-HR" sz="26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narod”</a:t>
            </a:r>
            <a:endParaRPr lang="hr-HR" sz="2600" i="1" dirty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1138950" lvl="1" indent="-396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endParaRPr lang="hr-HR" sz="2600" i="1" dirty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396000" indent="-396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disfunkcionalne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 posljedice religije </a:t>
            </a:r>
            <a:b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</a:br>
            <a:r>
              <a:rPr lang="hr-HR" sz="2600" i="1" dirty="0">
                <a:latin typeface="Calibri" pitchFamily="34" charset="0"/>
                <a:ea typeface="WenQuanYi Micro Hei" charset="0"/>
                <a:cs typeface="Calibri" pitchFamily="34" charset="0"/>
              </a:rPr>
              <a:t>(npr. </a:t>
            </a:r>
            <a:r>
              <a:rPr lang="hr-HR" sz="2600" i="1" dirty="0" err="1">
                <a:latin typeface="Calibri" pitchFamily="34" charset="0"/>
                <a:ea typeface="WenQuanYi Micro Hei" charset="0"/>
                <a:cs typeface="Calibri" pitchFamily="34" charset="0"/>
              </a:rPr>
              <a:t>Asteci</a:t>
            </a:r>
            <a:r>
              <a:rPr lang="hr-HR" sz="2600" i="1" dirty="0">
                <a:latin typeface="Calibri" pitchFamily="34" charset="0"/>
                <a:ea typeface="WenQuanYi Micro Hei" charset="0"/>
                <a:cs typeface="Calibri" pitchFamily="34" charset="0"/>
              </a:rPr>
              <a:t>) 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i religijske pojave koje </a:t>
            </a:r>
            <a: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nemaju </a:t>
            </a:r>
            <a:b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</a:b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društvenu </a:t>
            </a:r>
            <a: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funkciju </a:t>
            </a:r>
            <a:r>
              <a:rPr lang="hr-HR" sz="2600" i="1" dirty="0">
                <a:latin typeface="Calibri" pitchFamily="34" charset="0"/>
                <a:ea typeface="WenQuanYi Micro Hei" charset="0"/>
                <a:cs typeface="Calibri" pitchFamily="34" charset="0"/>
              </a:rPr>
              <a:t>(npr. pustinjaci)</a:t>
            </a:r>
          </a:p>
        </p:txBody>
      </p:sp>
      <p:pic>
        <p:nvPicPr>
          <p:cNvPr id="4" name="Picture 3" descr="aztecs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64" y="3232507"/>
            <a:ext cx="2394726" cy="344293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6" name="Straight Connector 5"/>
          <p:cNvCxnSpPr/>
          <p:nvPr/>
        </p:nvCxnSpPr>
        <p:spPr>
          <a:xfrm>
            <a:off x="357158" y="4429132"/>
            <a:ext cx="6012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57158" y="6286520"/>
            <a:ext cx="6012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196 - 197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9" descr="totemizam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-212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76529" y="39085"/>
            <a:ext cx="7923863" cy="557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3200" b="1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SOCIJALNA </a:t>
            </a:r>
            <a:r>
              <a:rPr lang="hr-HR" sz="3200" b="1" dirty="0" smtClean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INTEGRACIJA</a:t>
            </a:r>
            <a:r>
              <a:rPr lang="hr-HR" sz="2600" dirty="0" smtClean="0">
                <a:solidFill>
                  <a:schemeClr val="bg1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</a:p>
          <a:p>
            <a:pPr marL="288000" indent="-288000" hangingPunct="0">
              <a:spcBef>
                <a:spcPts val="0"/>
              </a:spcBef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osnovna </a:t>
            </a:r>
            <a:r>
              <a:rPr lang="hr-HR" sz="2400" dirty="0">
                <a:solidFill>
                  <a:schemeClr val="bg1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značajka religije je stvaranje i očuvanje </a:t>
            </a:r>
            <a:r>
              <a:rPr lang="hr-HR" sz="2400" b="1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solidarnosti u </a:t>
            </a:r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društvu </a:t>
            </a:r>
            <a:r>
              <a:rPr lang="hr-HR" sz="2400" i="1" dirty="0" smtClean="0">
                <a:solidFill>
                  <a:schemeClr val="bg1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(osjećaj pripadnosti zajednici)</a:t>
            </a:r>
            <a:endParaRPr lang="hr-HR" sz="2400" i="1" dirty="0">
              <a:solidFill>
                <a:schemeClr val="bg1"/>
              </a:solidFill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396000" indent="-288000" hangingPunct="0">
              <a:spcBef>
                <a:spcPts val="600"/>
              </a:spcBef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400" dirty="0">
                <a:solidFill>
                  <a:schemeClr val="bg1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E. </a:t>
            </a:r>
            <a:r>
              <a:rPr lang="hr-HR" sz="2400" b="1" dirty="0" err="1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Durkheim</a:t>
            </a:r>
            <a:r>
              <a:rPr lang="hr-HR" sz="2400" dirty="0">
                <a:solidFill>
                  <a:schemeClr val="bg1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–</a:t>
            </a:r>
            <a:r>
              <a:rPr lang="hr-HR" sz="2400" i="1" dirty="0">
                <a:solidFill>
                  <a:schemeClr val="bg1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400" i="1" dirty="0" smtClean="0">
                <a:solidFill>
                  <a:schemeClr val="bg1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„Elementarni </a:t>
            </a:r>
            <a:r>
              <a:rPr lang="hr-HR" sz="2400" i="1" dirty="0">
                <a:solidFill>
                  <a:schemeClr val="bg1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oblici religijskog </a:t>
            </a:r>
            <a:r>
              <a:rPr lang="hr-HR" sz="2400" i="1" dirty="0" smtClean="0">
                <a:solidFill>
                  <a:schemeClr val="bg1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života”</a:t>
            </a:r>
            <a:endParaRPr lang="hr-HR" sz="2400" i="1" dirty="0">
              <a:solidFill>
                <a:schemeClr val="bg1"/>
              </a:solidFill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1138950" lvl="1" indent="-288000" hangingPunct="0">
              <a:spcBef>
                <a:spcPts val="600"/>
              </a:spcBef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400" dirty="0">
                <a:solidFill>
                  <a:schemeClr val="bg1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proučavao je totemizam plemena </a:t>
            </a:r>
            <a:r>
              <a:rPr lang="hr-HR" sz="2400" dirty="0" err="1" smtClean="0">
                <a:solidFill>
                  <a:schemeClr val="bg1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Arunta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/>
            </a:r>
            <a:br>
              <a:rPr lang="hr-HR" sz="2400" dirty="0" smtClean="0">
                <a:solidFill>
                  <a:schemeClr val="bg1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</a:br>
            <a:r>
              <a:rPr lang="hr-HR" sz="2400" i="1" dirty="0" smtClean="0">
                <a:solidFill>
                  <a:schemeClr val="bg1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(kao elementarni oblik religioznosti)</a:t>
            </a:r>
            <a:endParaRPr lang="hr-HR" sz="2400" i="1" dirty="0">
              <a:solidFill>
                <a:schemeClr val="bg1"/>
              </a:solidFill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1138950" lvl="1" indent="-288000" hangingPunct="0">
              <a:spcBef>
                <a:spcPts val="600"/>
              </a:spcBef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400" b="1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izvor religije je u samom društvu</a:t>
            </a:r>
          </a:p>
          <a:p>
            <a:pPr marL="1138950" lvl="1" indent="-288000" hangingPunct="0">
              <a:spcBef>
                <a:spcPts val="600"/>
              </a:spcBef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400" dirty="0">
                <a:solidFill>
                  <a:schemeClr val="bg1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totem simbolizira zajednicu, tako </a:t>
            </a:r>
            <a:r>
              <a:rPr lang="hr-HR" sz="2400" b="1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društvo</a:t>
            </a:r>
            <a:r>
              <a:rPr lang="hr-HR" sz="2400" dirty="0">
                <a:solidFill>
                  <a:schemeClr val="bg1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,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/>
            </a:r>
            <a:br>
              <a:rPr lang="hr-HR" sz="2400" dirty="0" smtClean="0">
                <a:solidFill>
                  <a:schemeClr val="bg1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</a:b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obožavajući </a:t>
            </a:r>
            <a:r>
              <a:rPr lang="hr-HR" sz="2400" dirty="0">
                <a:solidFill>
                  <a:schemeClr val="bg1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toteme, </a:t>
            </a:r>
            <a:r>
              <a:rPr lang="hr-HR" sz="2400" b="1" dirty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obožava samo </a:t>
            </a:r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sebe</a:t>
            </a:r>
          </a:p>
          <a:p>
            <a:pPr marL="1539000" lvl="2" indent="-288000" hangingPunct="0">
              <a:spcBef>
                <a:spcPts val="0"/>
              </a:spcBef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ceremonije i rituali jačaju zajednicu</a:t>
            </a:r>
            <a:endParaRPr lang="hr-HR" sz="2400" b="1" dirty="0">
              <a:solidFill>
                <a:srgbClr val="FF0000"/>
              </a:solidFill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1539000" lvl="2" indent="-396000" hangingPunct="0">
              <a:spcBef>
                <a:spcPts val="1200"/>
              </a:spcBef>
              <a:buClr>
                <a:schemeClr val="tx1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endParaRPr lang="hr-HR" sz="2600" dirty="0">
              <a:solidFill>
                <a:schemeClr val="bg1"/>
              </a:solidFill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61693" y="-5898"/>
            <a:ext cx="965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197 - 198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14290"/>
            <a:ext cx="8929687" cy="642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DRUŠTVENE FUNKCIJE RELIGIJE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07504" y="908720"/>
            <a:ext cx="8929687" cy="557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396000" indent="-396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SOCIJALNA KONTROLA 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– 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osiguranje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poštivanja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dr. normi 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internalizacija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društveno poželjnih oblika 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ponašanja</a:t>
            </a:r>
            <a:endParaRPr lang="hr-HR" sz="2600" dirty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396000" indent="-396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služi kao </a:t>
            </a:r>
            <a: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vrsta nepisanog zakona</a:t>
            </a:r>
          </a:p>
          <a:p>
            <a:pPr marL="900000" lvl="1" indent="-288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400" i="1" dirty="0">
                <a:latin typeface="Calibri" pitchFamily="34" charset="0"/>
                <a:ea typeface="WenQuanYi Micro Hei" charset="0"/>
                <a:cs typeface="Calibri" pitchFamily="34" charset="0"/>
              </a:rPr>
              <a:t>zašto muslimani i </a:t>
            </a:r>
            <a:r>
              <a:rPr lang="hr-HR" sz="2400" i="1" dirty="0" err="1">
                <a:latin typeface="Calibri" pitchFamily="34" charset="0"/>
                <a:ea typeface="WenQuanYi Micro Hei" charset="0"/>
                <a:cs typeface="Calibri" pitchFamily="34" charset="0"/>
              </a:rPr>
              <a:t>židovi</a:t>
            </a:r>
            <a:r>
              <a:rPr lang="hr-HR" sz="2400" i="1" dirty="0">
                <a:latin typeface="Calibri" pitchFamily="34" charset="0"/>
                <a:ea typeface="WenQuanYi Micro Hei" charset="0"/>
                <a:cs typeface="Calibri" pitchFamily="34" charset="0"/>
              </a:rPr>
              <a:t> ne jedu svinjetinu i zašto je za Indijce krava sveta životinja</a:t>
            </a:r>
          </a:p>
        </p:txBody>
      </p:sp>
      <p:pic>
        <p:nvPicPr>
          <p:cNvPr id="4" name="Picture 3" descr="indija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574463" y="3395897"/>
            <a:ext cx="4423702" cy="331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27" y="203182"/>
            <a:ext cx="8643967" cy="6540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RELIGIJA 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42907" y="857250"/>
            <a:ext cx="8929687" cy="5786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dirty="0" err="1">
                <a:latin typeface="Calibri" pitchFamily="34" charset="0"/>
                <a:ea typeface="+mn-ea"/>
                <a:cs typeface="Calibri" pitchFamily="34" charset="0"/>
              </a:rPr>
              <a:t>lat</a:t>
            </a: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. </a:t>
            </a:r>
            <a:r>
              <a:rPr lang="hr-HR" sz="2600" b="1" i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ligere</a:t>
            </a: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 – vezati, spojiti, pričvrstiti</a:t>
            </a:r>
          </a:p>
          <a:p>
            <a:pPr marL="288000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dirty="0" err="1">
                <a:latin typeface="Calibri" pitchFamily="34" charset="0"/>
                <a:ea typeface="+mn-ea"/>
                <a:cs typeface="Calibri" pitchFamily="34" charset="0"/>
              </a:rPr>
              <a:t>lat</a:t>
            </a: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. </a:t>
            </a:r>
            <a:r>
              <a:rPr lang="hr-HR" sz="2600" b="1" i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relegere</a:t>
            </a: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 – opetovano sakupljanje, čitanje…</a:t>
            </a:r>
          </a:p>
          <a:p>
            <a:pPr marL="288000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sanskrt </a:t>
            </a:r>
            <a:r>
              <a:rPr lang="hr-HR" sz="2600" b="1" i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dharma</a:t>
            </a:r>
            <a:r>
              <a:rPr lang="hr-HR" sz="2600" i="1" dirty="0">
                <a:latin typeface="Calibri" pitchFamily="34" charset="0"/>
                <a:ea typeface="+mn-ea"/>
                <a:cs typeface="Calibri" pitchFamily="34" charset="0"/>
              </a:rPr>
              <a:t> – </a:t>
            </a: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zakon, doktrinu, dužnost, poredak, </a:t>
            </a:r>
            <a:r>
              <a:rPr lang="hr-HR" sz="2600" dirty="0" err="1">
                <a:latin typeface="Calibri" pitchFamily="34" charset="0"/>
                <a:ea typeface="+mn-ea"/>
                <a:cs typeface="Calibri" pitchFamily="34" charset="0"/>
              </a:rPr>
              <a:t>obred..</a:t>
            </a: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.</a:t>
            </a:r>
          </a:p>
          <a:p>
            <a:pPr marL="288000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dirty="0" err="1">
                <a:latin typeface="Calibri" pitchFamily="34" charset="0"/>
                <a:ea typeface="WenQuanYi Micro Hei" charset="0"/>
                <a:cs typeface="Calibri" pitchFamily="34" charset="0"/>
              </a:rPr>
              <a:t>staroperzijski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600" b="1" i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data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 – zakon</a:t>
            </a:r>
          </a:p>
          <a:p>
            <a:pPr marL="288000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aramejski i hebrejski </a:t>
            </a:r>
            <a:r>
              <a:rPr lang="hr-HR" sz="2600" b="1" i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dath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 – zakon</a:t>
            </a:r>
          </a:p>
          <a:p>
            <a:pPr marL="288000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moderni hebrejski </a:t>
            </a:r>
            <a:r>
              <a:rPr lang="hr-HR" sz="26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dati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 – </a:t>
            </a:r>
            <a:r>
              <a:rPr lang="hr-HR" sz="2400" dirty="0">
                <a:latin typeface="Calibri" pitchFamily="34" charset="0"/>
                <a:ea typeface="WenQuanYi Micro Hei" charset="0"/>
                <a:cs typeface="Calibri" pitchFamily="34" charset="0"/>
              </a:rPr>
              <a:t>strogo poštivanje </a:t>
            </a:r>
            <a:r>
              <a:rPr lang="hr-HR" sz="24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zakona, </a:t>
            </a:r>
            <a:r>
              <a:rPr lang="hr-HR" sz="2400" dirty="0">
                <a:latin typeface="Calibri" pitchFamily="34" charset="0"/>
                <a:ea typeface="WenQuanYi Micro Hei" charset="0"/>
                <a:cs typeface="Calibri" pitchFamily="34" charset="0"/>
              </a:rPr>
              <a:t>obreda i rituala</a:t>
            </a:r>
            <a:endParaRPr lang="hr-HR" sz="2500" dirty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288000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indonezijski </a:t>
            </a:r>
            <a:r>
              <a:rPr lang="hr-HR" sz="26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agama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 – tekst</a:t>
            </a:r>
          </a:p>
          <a:p>
            <a:pPr marL="288000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dirty="0" err="1">
                <a:latin typeface="Calibri" pitchFamily="34" charset="0"/>
                <a:ea typeface="WenQuanYi Micro Hei" charset="0"/>
                <a:cs typeface="Calibri" pitchFamily="34" charset="0"/>
              </a:rPr>
              <a:t>Oxford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600" dirty="0" err="1">
                <a:latin typeface="Calibri" pitchFamily="34" charset="0"/>
                <a:ea typeface="WenQuanYi Micro Hei" charset="0"/>
                <a:cs typeface="Calibri" pitchFamily="34" charset="0"/>
              </a:rPr>
              <a:t>Classical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600" dirty="0" err="1">
                <a:latin typeface="Calibri" pitchFamily="34" charset="0"/>
                <a:ea typeface="WenQuanYi Micro Hei" charset="0"/>
                <a:cs typeface="Calibri" pitchFamily="34" charset="0"/>
              </a:rPr>
              <a:t>Dictionary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600" b="1" i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hosios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 – običaj </a:t>
            </a:r>
          </a:p>
          <a:p>
            <a:pPr marL="288000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arapski </a:t>
            </a:r>
            <a:r>
              <a:rPr lang="hr-HR" sz="26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din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 – vladati se dolično, slijediti tradicionalne običaje</a:t>
            </a:r>
          </a:p>
          <a:p>
            <a:pPr marL="288000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riječ Islam – od </a:t>
            </a:r>
            <a:r>
              <a:rPr lang="hr-HR" sz="2600" b="1" i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aslama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 – pokoriti se, potpuno se predati, potpuno se obvezati</a:t>
            </a:r>
          </a:p>
          <a:p>
            <a:pPr marL="288000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musliman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 – 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onaj 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koji se pokorava</a:t>
            </a:r>
          </a:p>
          <a:p>
            <a:pPr marL="288000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kineski </a:t>
            </a:r>
            <a:r>
              <a:rPr lang="hr-HR" sz="2600" b="1" i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tsung</a:t>
            </a:r>
            <a:r>
              <a:rPr lang="hr-HR" sz="26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-</a:t>
            </a:r>
            <a:r>
              <a:rPr lang="hr-HR" sz="2600" b="1" i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chiao</a:t>
            </a: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 – načelo mišljenja </a:t>
            </a:r>
            <a:b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</a:b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	(</a:t>
            </a:r>
            <a:r>
              <a:rPr lang="hr-HR" sz="2600" i="1" dirty="0" err="1">
                <a:latin typeface="Calibri" pitchFamily="34" charset="0"/>
                <a:ea typeface="+mn-ea"/>
                <a:cs typeface="Calibri" pitchFamily="34" charset="0"/>
              </a:rPr>
              <a:t>tsu</a:t>
            </a:r>
            <a:r>
              <a:rPr lang="hr-HR" sz="2600" i="1" dirty="0">
                <a:latin typeface="Calibri" pitchFamily="34" charset="0"/>
                <a:ea typeface="+mn-ea"/>
                <a:cs typeface="Calibri" pitchFamily="34" charset="0"/>
              </a:rPr>
              <a:t>-</a:t>
            </a:r>
            <a:r>
              <a:rPr lang="hr-HR" sz="2600" i="1" dirty="0" err="1">
                <a:latin typeface="Calibri" pitchFamily="34" charset="0"/>
                <a:ea typeface="+mn-ea"/>
                <a:cs typeface="Calibri" pitchFamily="34" charset="0"/>
              </a:rPr>
              <a:t>tsung</a:t>
            </a: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 – preci, spajanje; </a:t>
            </a:r>
            <a:r>
              <a:rPr lang="hr-HR" sz="2600" i="1" dirty="0" err="1">
                <a:latin typeface="Calibri" pitchFamily="34" charset="0"/>
                <a:ea typeface="+mn-ea"/>
                <a:cs typeface="Calibri" pitchFamily="34" charset="0"/>
              </a:rPr>
              <a:t>chiao</a:t>
            </a: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 – učenje)</a:t>
            </a:r>
          </a:p>
          <a:p>
            <a:pPr marL="288000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endParaRPr lang="hr-HR" sz="2600" dirty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7934" y="925080"/>
            <a:ext cx="910395" cy="36437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>
            <a:off x="3944240" y="921418"/>
            <a:ext cx="1428760" cy="3716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Rectangle 7"/>
          <p:cNvSpPr/>
          <p:nvPr/>
        </p:nvSpPr>
        <p:spPr>
          <a:xfrm>
            <a:off x="2864339" y="1722580"/>
            <a:ext cx="947361" cy="3571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Rectangle 8"/>
          <p:cNvSpPr/>
          <p:nvPr/>
        </p:nvSpPr>
        <p:spPr>
          <a:xfrm>
            <a:off x="7022448" y="2916051"/>
            <a:ext cx="2020267" cy="38295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Rectangle 9"/>
          <p:cNvSpPr/>
          <p:nvPr/>
        </p:nvSpPr>
        <p:spPr>
          <a:xfrm>
            <a:off x="5271586" y="3698020"/>
            <a:ext cx="1000132" cy="39065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Rectangle 10"/>
          <p:cNvSpPr/>
          <p:nvPr/>
        </p:nvSpPr>
        <p:spPr>
          <a:xfrm>
            <a:off x="3873804" y="4503250"/>
            <a:ext cx="1571636" cy="36801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2" name="Rectangle 11"/>
          <p:cNvSpPr/>
          <p:nvPr/>
        </p:nvSpPr>
        <p:spPr>
          <a:xfrm>
            <a:off x="3382371" y="3297736"/>
            <a:ext cx="823806" cy="35015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Rectangle 12"/>
          <p:cNvSpPr/>
          <p:nvPr/>
        </p:nvSpPr>
        <p:spPr>
          <a:xfrm>
            <a:off x="5144575" y="1714488"/>
            <a:ext cx="1189418" cy="3571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TextBox 14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25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250"/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250"/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250"/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250"/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250"/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3" dur="250"/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250"/>
                                        <p:tgtEl>
                                          <p:spTgt spid="245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1" dur="250"/>
                                        <p:tgtEl>
                                          <p:spTgt spid="245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497" y="1071563"/>
            <a:ext cx="8784976" cy="557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396000" indent="-288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religija kao sredstvo </a:t>
            </a:r>
            <a: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opravdavanja društvenih nepravdi 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i </a:t>
            </a:r>
            <a: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privilegije vladajuće klase 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– </a:t>
            </a:r>
            <a:r>
              <a:rPr lang="hr-HR" sz="2600" i="1" dirty="0">
                <a:latin typeface="Calibri" pitchFamily="34" charset="0"/>
                <a:ea typeface="WenQuanYi Micro Hei" charset="0"/>
                <a:cs typeface="Calibri" pitchFamily="34" charset="0"/>
              </a:rPr>
              <a:t>Marx</a:t>
            </a:r>
          </a:p>
          <a:p>
            <a:pPr marL="396000" indent="-288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i="1" dirty="0">
                <a:latin typeface="Calibri" pitchFamily="34" charset="0"/>
                <a:ea typeface="WenQuanYi Micro Hei" charset="0"/>
                <a:cs typeface="Calibri" pitchFamily="34" charset="0"/>
              </a:rPr>
              <a:t>npr. kastinski sustav</a:t>
            </a:r>
          </a:p>
          <a:p>
            <a:pPr marL="396000" indent="-288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dr. nejednakost uzrokuje masovno okretanje 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religiji kao utjehi</a:t>
            </a:r>
            <a:endParaRPr lang="hr-HR" sz="2600" dirty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396000" indent="-288000" hangingPunct="0">
              <a:spcBef>
                <a:spcPts val="3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religija 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kao </a:t>
            </a:r>
            <a: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podloga za društvene promjene</a:t>
            </a:r>
          </a:p>
          <a:p>
            <a:pPr marL="396000" indent="-288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dirty="0" err="1">
                <a:latin typeface="Calibri" pitchFamily="34" charset="0"/>
                <a:ea typeface="WenQuanYi Micro Hei" charset="0"/>
                <a:cs typeface="Calibri" pitchFamily="34" charset="0"/>
              </a:rPr>
              <a:t>Max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6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Weber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 – </a:t>
            </a:r>
            <a:r>
              <a:rPr lang="hr-HR" sz="26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„Protestantska </a:t>
            </a:r>
            <a:r>
              <a:rPr lang="hr-HR" sz="2600" i="1" dirty="0">
                <a:latin typeface="Calibri" pitchFamily="34" charset="0"/>
                <a:ea typeface="WenQuanYi Micro Hei" charset="0"/>
                <a:cs typeface="Calibri" pitchFamily="34" charset="0"/>
              </a:rPr>
              <a:t>etika i duh kapitalizma”</a:t>
            </a:r>
          </a:p>
          <a:p>
            <a:pPr marL="396000" indent="-288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borba za prava potlačenih slojeva društva</a:t>
            </a:r>
          </a:p>
          <a:p>
            <a:pPr marL="828000" indent="-288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Martin </a:t>
            </a:r>
            <a:r>
              <a:rPr lang="hr-HR" sz="2600" b="1" dirty="0" err="1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Luther</a:t>
            </a:r>
            <a:r>
              <a:rPr lang="hr-HR" sz="2600" b="1" dirty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King </a:t>
            </a:r>
            <a:r>
              <a:rPr lang="hr-HR" sz="2600" dirty="0">
                <a:latin typeface="Calibri" pitchFamily="34" charset="0"/>
                <a:ea typeface="WenQuanYi Micro Hei" charset="0"/>
                <a:cs typeface="Calibri" pitchFamily="34" charset="0"/>
              </a:rPr>
              <a:t>i prava crnaca (1960-ih), islamska revolucija u Iranu (1970-ih), teologija oslobođenja u Latinskoj Americi</a:t>
            </a: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14290"/>
            <a:ext cx="8929687" cy="642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IDEOLOŠKE FUNKCIJE RELIGIJE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8439547" y="1055187"/>
            <a:ext cx="605041" cy="2373813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KONZERVATIVNE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439547" y="4024449"/>
            <a:ext cx="605041" cy="2428887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PROGRESIVNE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+mn-ea"/>
              <a:cs typeface="Calibri" pitchFamily="34" charset="0"/>
            </a:endParaRP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214313" y="3717032"/>
            <a:ext cx="8786812" cy="1587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7" name="TextBox 6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5" grpId="0" build="allAtOnce" animBg="1"/>
      <p:bldP spid="6" grpId="0" build="allAtOnce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2095" y="4131238"/>
            <a:ext cx="768037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hr-HR" dirty="0">
                <a:solidFill>
                  <a:srgbClr val="0070C0"/>
                </a:solidFill>
                <a:hlinkClick r:id="rId3"/>
              </a:rPr>
              <a:t>https://drive.google.com/open?id=1lq08kTs1leP68tRE80g4ISYIU9fjO5oW</a:t>
            </a:r>
            <a:endParaRPr lang="hr-HR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472" y="2071678"/>
            <a:ext cx="77867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Religija kao socijalna kontrola</a:t>
            </a:r>
          </a:p>
          <a:p>
            <a:pPr algn="ctr"/>
            <a:r>
              <a:rPr lang="hr-HR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Religion</a:t>
            </a:r>
            <a:r>
              <a:rPr lang="hr-HR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as a </a:t>
            </a:r>
            <a:r>
              <a:rPr lang="hr-HR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social</a:t>
            </a:r>
            <a:r>
              <a:rPr lang="hr-HR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endParaRPr lang="hr-HR" sz="3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hr-HR" sz="28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(„Religija je opijum za narod”)</a:t>
            </a:r>
            <a:endParaRPr lang="hr-HR" sz="2800" b="1" dirty="0" smtClean="0">
              <a:solidFill>
                <a:srgbClr val="F2F2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6448" y="1071546"/>
            <a:ext cx="9107521" cy="557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395288" indent="-395288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SEKULARIZACIJA </a:t>
            </a:r>
            <a: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(posvjetovljenje)</a:t>
            </a:r>
            <a:r>
              <a:rPr lang="hr-HR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/>
            </a:r>
            <a:b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</a:br>
            <a:endParaRPr lang="hr-HR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395288" indent="-395288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hr-HR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395288" indent="-395288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hr-HR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395288" indent="-395288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hr-HR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395288" indent="-395288" hangingPunct="0">
              <a:spcBef>
                <a:spcPts val="37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PRIVATIZACIJA </a:t>
            </a:r>
            <a:r>
              <a:rPr lang="hr-HR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RELIGIJE </a:t>
            </a:r>
            <a:endParaRPr lang="hr-HR" sz="2400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6479" y="1071563"/>
            <a:ext cx="9107521" cy="557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395288" indent="-395288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SEKULARIZACIJA </a:t>
            </a:r>
            <a: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(posvjetovljenje)</a:t>
            </a:r>
            <a:r>
              <a:rPr lang="hr-HR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>
                <a:latin typeface="Calibri" pitchFamily="34" charset="0"/>
                <a:cs typeface="Calibri" pitchFamily="34" charset="0"/>
              </a:rPr>
              <a:t>– proces smanjivanja utjecaja religije u društvu</a:t>
            </a:r>
          </a:p>
          <a:p>
            <a:pPr marL="1044000" lvl="1" indent="-288000" hangingPunct="0">
              <a:spcBef>
                <a:spcPts val="5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>
                <a:latin typeface="Calibri" pitchFamily="34" charset="0"/>
                <a:cs typeface="Calibri" pitchFamily="34" charset="0"/>
              </a:rPr>
              <a:t>smanjenje broja vjenčanih parova u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crkvi </a:t>
            </a:r>
          </a:p>
          <a:p>
            <a:pPr marL="1044000" lvl="1" indent="-288000" hangingPunct="0">
              <a:spcBef>
                <a:spcPts val="5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smanjenje </a:t>
            </a:r>
            <a:r>
              <a:rPr lang="hr-HR" sz="2400" dirty="0">
                <a:latin typeface="Calibri" pitchFamily="34" charset="0"/>
                <a:cs typeface="Calibri" pitchFamily="34" charset="0"/>
              </a:rPr>
              <a:t>pohađanja vjerskih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obreda</a:t>
            </a:r>
          </a:p>
          <a:p>
            <a:pPr marL="1044000" lvl="1" indent="-288000" hangingPunct="0">
              <a:spcBef>
                <a:spcPts val="5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smanjenje </a:t>
            </a:r>
            <a:r>
              <a:rPr lang="hr-HR" sz="2400" dirty="0">
                <a:latin typeface="Calibri" pitchFamily="34" charset="0"/>
                <a:cs typeface="Calibri" pitchFamily="34" charset="0"/>
              </a:rPr>
              <a:t>političkog i socijalnog utjecaja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Crkve </a:t>
            </a:r>
            <a:r>
              <a:rPr lang="hr-HR" sz="2400" dirty="0">
                <a:latin typeface="Calibri" pitchFamily="34" charset="0"/>
                <a:cs typeface="Calibri" pitchFamily="34" charset="0"/>
              </a:rPr>
              <a:t>i drugih vjerskih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organizacija </a:t>
            </a:r>
          </a:p>
          <a:p>
            <a:pPr marL="1044000" lvl="1" indent="-288000" hangingPunct="0">
              <a:spcBef>
                <a:spcPts val="5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školstvo</a:t>
            </a:r>
            <a:r>
              <a:rPr lang="hr-HR" sz="2400" dirty="0">
                <a:latin typeface="Calibri" pitchFamily="34" charset="0"/>
                <a:cs typeface="Calibri" pitchFamily="34" charset="0"/>
              </a:rPr>
              <a:t>, zdravstvo i socijalna pomoć prelaze u ruke države</a:t>
            </a:r>
          </a:p>
          <a:p>
            <a:pPr marL="395288" indent="-395288" hangingPunct="0">
              <a:spcBef>
                <a:spcPts val="34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PRIVATIZACIJA RELIGIJE </a:t>
            </a:r>
            <a:r>
              <a:rPr lang="hr-HR" sz="2400" dirty="0">
                <a:latin typeface="Calibri" pitchFamily="34" charset="0"/>
                <a:cs typeface="Calibri" pitchFamily="34" charset="0"/>
              </a:rPr>
              <a:t>– preobrazba religije iz </a:t>
            </a:r>
            <a:r>
              <a:rPr lang="hr-HR" sz="24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javne</a:t>
            </a:r>
            <a:r>
              <a:rPr lang="hr-HR" sz="2400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>
                <a:latin typeface="Calibri" pitchFamily="34" charset="0"/>
                <a:cs typeface="Calibri" pitchFamily="34" charset="0"/>
              </a:rPr>
              <a:t>u </a:t>
            </a:r>
            <a:r>
              <a:rPr lang="hr-HR" sz="24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privatnu</a:t>
            </a:r>
            <a:r>
              <a:rPr lang="hr-HR" sz="2400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>
                <a:latin typeface="Calibri" pitchFamily="34" charset="0"/>
                <a:cs typeface="Calibri" pitchFamily="34" charset="0"/>
              </a:rPr>
              <a:t>stvar –</a:t>
            </a:r>
            <a:r>
              <a:rPr lang="hr-HR" sz="2400" i="1" dirty="0">
                <a:latin typeface="Calibri" pitchFamily="34" charset="0"/>
                <a:cs typeface="Calibri" pitchFamily="34" charset="0"/>
              </a:rPr>
              <a:t> osobno tumačenje vjerskog učenja</a:t>
            </a:r>
          </a:p>
          <a:p>
            <a:pPr marL="972000" indent="-288000" hangingPunct="0">
              <a:spcBef>
                <a:spcPts val="1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pad </a:t>
            </a:r>
            <a:r>
              <a:rPr lang="hr-HR" sz="2400" dirty="0">
                <a:latin typeface="Calibri" pitchFamily="34" charset="0"/>
                <a:cs typeface="Calibri" pitchFamily="34" charset="0"/>
              </a:rPr>
              <a:t>sudjelovanja u institucionalnoj religiji i porast novih oblika religioznosti </a:t>
            </a:r>
            <a:r>
              <a:rPr lang="hr-HR" sz="2400" i="1" dirty="0">
                <a:latin typeface="Calibri" pitchFamily="34" charset="0"/>
                <a:cs typeface="Calibri" pitchFamily="34" charset="0"/>
              </a:rPr>
              <a:t>(sekte, kultovi i sl.)</a:t>
            </a: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14290"/>
            <a:ext cx="8929687" cy="642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RELIGIJA U MODERNOM DRUŠTVU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200 - 201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93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14290"/>
            <a:ext cx="8929687" cy="642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RELIGIJA U MODERNOM DRUŠTVU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-108520" y="857271"/>
            <a:ext cx="9252520" cy="271460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395288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CIVILNA RELIGIJA </a:t>
            </a:r>
            <a:r>
              <a:rPr lang="hr-HR" sz="2400" dirty="0">
                <a:latin typeface="Calibri" pitchFamily="34" charset="0"/>
                <a:cs typeface="Calibri" pitchFamily="34" charset="0"/>
              </a:rPr>
              <a:t>– odnosi se na </a:t>
            </a:r>
            <a:r>
              <a:rPr lang="hr-HR" sz="24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kvazireligioznu</a:t>
            </a:r>
            <a:r>
              <a:rPr lang="hr-HR" sz="2400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>
                <a:latin typeface="Calibri" pitchFamily="34" charset="0"/>
                <a:cs typeface="Calibri" pitchFamily="34" charset="0"/>
              </a:rPr>
              <a:t>vezanost za simbole i institucije sekularnog društva</a:t>
            </a:r>
          </a:p>
          <a:p>
            <a:pPr marL="395288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povezivanje elemenata religije s političkim sustavom</a:t>
            </a:r>
          </a:p>
          <a:p>
            <a:pPr marL="900000" lvl="1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pl-PL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državni</a:t>
            </a:r>
            <a:r>
              <a:rPr lang="pl-PL" sz="24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l-PL" sz="24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i nacionalni</a:t>
            </a:r>
            <a:r>
              <a:rPr lang="pl-PL" sz="24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simboli</a:t>
            </a:r>
            <a:r>
              <a:rPr lang="hr-HR" sz="2400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>
                <a:latin typeface="Calibri" pitchFamily="34" charset="0"/>
                <a:cs typeface="Calibri" pitchFamily="34" charset="0"/>
              </a:rPr>
              <a:t>(sekularni simboli) doživljavaju se kao </a:t>
            </a:r>
            <a:r>
              <a:rPr lang="hr-HR" sz="24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svetinja</a:t>
            </a:r>
            <a:r>
              <a:rPr lang="hr-HR" sz="2400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>
                <a:latin typeface="Calibri" pitchFamily="34" charset="0"/>
                <a:cs typeface="Calibri" pitchFamily="34" charset="0"/>
              </a:rPr>
              <a:t>(zastava, grb, himna,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vojne </a:t>
            </a:r>
            <a:r>
              <a:rPr lang="hr-HR" sz="2400" dirty="0" err="1" smtClean="0">
                <a:latin typeface="Calibri" pitchFamily="34" charset="0"/>
                <a:cs typeface="Calibri" pitchFamily="34" charset="0"/>
              </a:rPr>
              <a:t>parade..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.)</a:t>
            </a:r>
          </a:p>
          <a:p>
            <a:pPr marL="395288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npr</a:t>
            </a:r>
            <a:r>
              <a:rPr lang="hr-HR" sz="2400" i="1" dirty="0">
                <a:latin typeface="Calibri" pitchFamily="34" charset="0"/>
                <a:cs typeface="Calibri" pitchFamily="34" charset="0"/>
              </a:rPr>
              <a:t>. američka civilna religija, komunizam, </a:t>
            </a:r>
            <a:r>
              <a:rPr lang="hr-HR" sz="2400" i="1" dirty="0" err="1">
                <a:latin typeface="Calibri" pitchFamily="34" charset="0"/>
                <a:cs typeface="Calibri" pitchFamily="34" charset="0"/>
              </a:rPr>
              <a:t>nacionalizam..</a:t>
            </a:r>
            <a:r>
              <a:rPr lang="hr-HR" sz="2400" i="1" dirty="0">
                <a:latin typeface="Calibri" pitchFamily="34" charset="0"/>
                <a:cs typeface="Calibri" pitchFamily="34" charset="0"/>
              </a:rPr>
              <a:t>.</a:t>
            </a:r>
          </a:p>
        </p:txBody>
      </p:sp>
      <p:pic>
        <p:nvPicPr>
          <p:cNvPr id="4" name="Picture 3" descr="60536155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4313" y="3571876"/>
            <a:ext cx="8715375" cy="3130549"/>
          </a:xfrm>
          <a:prstGeom prst="rect">
            <a:avLst/>
          </a:prstGeom>
          <a:ln w="12700">
            <a:solidFill>
              <a:schemeClr val="tx1"/>
            </a:solidFill>
          </a:ln>
          <a:effectLst/>
        </p:spPr>
      </p:pic>
      <p:pic>
        <p:nvPicPr>
          <p:cNvPr id="5" name="Picture 4" descr="inauguracija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4282" y="2310168"/>
            <a:ext cx="4357718" cy="4404980"/>
          </a:xfrm>
          <a:prstGeom prst="rect">
            <a:avLst/>
          </a:prstGeom>
          <a:ln w="12700">
            <a:solidFill>
              <a:schemeClr val="tx1"/>
            </a:solidFill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85720" y="6286520"/>
            <a:ext cx="287771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smtClean="0">
                <a:solidFill>
                  <a:schemeClr val="bg1"/>
                </a:solidFill>
              </a:rPr>
              <a:t>Barack Hussein Obama II.</a:t>
            </a:r>
            <a:endParaRPr lang="hr-HR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203 - 204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14295"/>
            <a:ext cx="8358183" cy="6429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NOVA RELIGIOZNOST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812626"/>
            <a:ext cx="9286908" cy="6000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52000" indent="-252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TRI TIPA NOVE RELIGIOZNOSTI </a:t>
            </a:r>
            <a:r>
              <a:rPr lang="hr-HR" sz="2200" i="1" dirty="0">
                <a:latin typeface="Calibri" pitchFamily="34" charset="0"/>
                <a:ea typeface="WenQuanYi Micro Hei" charset="0"/>
                <a:cs typeface="Calibri" pitchFamily="34" charset="0"/>
              </a:rPr>
              <a:t>(s obzirom na odnos prema društvu)</a:t>
            </a:r>
          </a:p>
          <a:p>
            <a:pPr marL="1200150" lvl="1" indent="-457200" hangingPunct="0">
              <a:spcBef>
                <a:spcPts val="600"/>
              </a:spcBef>
              <a:buClr>
                <a:schemeClr val="tx1"/>
              </a:buClr>
              <a:buSzPct val="100000"/>
              <a:buFont typeface="+mj-lt"/>
              <a:buAutoNum type="arabicPeriod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8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r</a:t>
            </a:r>
            <a:r>
              <a:rPr lang="pt-BR" sz="28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eligije </a:t>
            </a:r>
            <a:r>
              <a:rPr lang="pt-BR" sz="2800" dirty="0">
                <a:latin typeface="Calibri" pitchFamily="34" charset="0"/>
                <a:ea typeface="WenQuanYi Micro Hei" charset="0"/>
                <a:cs typeface="Calibri" pitchFamily="34" charset="0"/>
              </a:rPr>
              <a:t>koje se</a:t>
            </a:r>
            <a:r>
              <a:rPr lang="pt-B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pt-B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PRILAGOĐAVAJU </a:t>
            </a:r>
            <a:r>
              <a:rPr lang="pt-BR" sz="2800" dirty="0">
                <a:latin typeface="Calibri" pitchFamily="34" charset="0"/>
                <a:ea typeface="WenQuanYi Micro Hei" charset="0"/>
                <a:cs typeface="Calibri" pitchFamily="34" charset="0"/>
              </a:rPr>
              <a:t>svijetu</a:t>
            </a:r>
            <a:endParaRPr lang="hr-HR" sz="2800" dirty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1620000" lvl="3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prihvaćaju svijet kakav jest</a:t>
            </a:r>
          </a:p>
          <a:p>
            <a:pPr marL="1620000" lvl="3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kritiziraju </a:t>
            </a: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Crkvu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, a ne </a:t>
            </a: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društvo </a:t>
            </a:r>
            <a:r>
              <a:rPr lang="hr-HR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(npr. </a:t>
            </a:r>
            <a:r>
              <a:rPr lang="hr-HR" sz="2200" i="1" dirty="0" err="1" smtClean="0">
                <a:latin typeface="Calibri" pitchFamily="34" charset="0"/>
                <a:ea typeface="WenQuanYi Micro Hei" charset="0"/>
                <a:cs typeface="Calibri" pitchFamily="34" charset="0"/>
              </a:rPr>
              <a:t>pentekostalne</a:t>
            </a:r>
            <a:r>
              <a:rPr lang="hr-HR" sz="22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sekte)</a:t>
            </a:r>
            <a:endParaRPr lang="hr-HR" sz="2200" i="1" dirty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1620000" lvl="3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teže izravnom doživljaju svetog</a:t>
            </a:r>
          </a:p>
          <a:p>
            <a:pPr marL="1200150" lvl="1" indent="-457200" hangingPunct="0">
              <a:spcBef>
                <a:spcPts val="1200"/>
              </a:spcBef>
              <a:buClr>
                <a:schemeClr val="tx1"/>
              </a:buClr>
              <a:buSzPct val="100000"/>
              <a:buFont typeface="+mj-lt"/>
              <a:buAutoNum type="arabicPeriod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8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religije </a:t>
            </a:r>
            <a:r>
              <a:rPr lang="hr-HR" sz="2800" dirty="0">
                <a:latin typeface="Calibri" pitchFamily="34" charset="0"/>
                <a:ea typeface="WenQuanYi Micro Hei" charset="0"/>
                <a:cs typeface="Calibri" pitchFamily="34" charset="0"/>
              </a:rPr>
              <a:t>koje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ODBACUJU</a:t>
            </a:r>
            <a:r>
              <a:rPr lang="hr-HR" sz="28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svijet</a:t>
            </a:r>
            <a:endParaRPr lang="hr-HR" sz="2800" dirty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1620000" lvl="3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odbacuju vrijednosti modernog društva</a:t>
            </a:r>
          </a:p>
          <a:p>
            <a:pPr marL="1620000" lvl="3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negativno prikazani u javnosti </a:t>
            </a:r>
            <a:r>
              <a:rPr lang="hr-HR" sz="2200" i="1" dirty="0">
                <a:latin typeface="Calibri" pitchFamily="34" charset="0"/>
                <a:ea typeface="WenQuanYi Micro Hei" charset="0"/>
                <a:cs typeface="Calibri" pitchFamily="34" charset="0"/>
              </a:rPr>
              <a:t>(npr. </a:t>
            </a:r>
            <a:r>
              <a:rPr lang="hr-HR" sz="2200" i="1" dirty="0" err="1">
                <a:latin typeface="Calibri" pitchFamily="34" charset="0"/>
                <a:ea typeface="WenQuanYi Micro Hei" charset="0"/>
                <a:cs typeface="Calibri" pitchFamily="34" charset="0"/>
              </a:rPr>
              <a:t>Hare</a:t>
            </a:r>
            <a:r>
              <a:rPr lang="hr-HR" sz="2200" i="1" dirty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200" i="1" dirty="0" err="1">
                <a:latin typeface="Calibri" pitchFamily="34" charset="0"/>
                <a:ea typeface="WenQuanYi Micro Hei" charset="0"/>
                <a:cs typeface="Calibri" pitchFamily="34" charset="0"/>
              </a:rPr>
              <a:t>Krišna</a:t>
            </a:r>
            <a:r>
              <a:rPr lang="hr-HR" sz="2200" i="1" dirty="0">
                <a:latin typeface="Calibri" pitchFamily="34" charset="0"/>
                <a:ea typeface="WenQuanYi Micro Hei" charset="0"/>
                <a:cs typeface="Calibri" pitchFamily="34" charset="0"/>
              </a:rPr>
              <a:t>)</a:t>
            </a:r>
          </a:p>
          <a:p>
            <a:pPr marL="1620000" lvl="3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izoliraju se od </a:t>
            </a: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„pokvarenog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” svijeta</a:t>
            </a:r>
          </a:p>
          <a:p>
            <a:pPr marL="1620000" lvl="3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posvećuju cijeli svoj život vjeri</a:t>
            </a:r>
          </a:p>
          <a:p>
            <a:pPr marL="1200150" lvl="1" indent="-457200" hangingPunct="0">
              <a:spcBef>
                <a:spcPts val="1200"/>
              </a:spcBef>
              <a:buClr>
                <a:schemeClr val="tx1"/>
              </a:buClr>
              <a:buSzPct val="100000"/>
              <a:buFont typeface="+mj-lt"/>
              <a:buAutoNum type="arabicPeriod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8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religije </a:t>
            </a:r>
            <a:r>
              <a:rPr lang="hr-HR" sz="2800" dirty="0">
                <a:latin typeface="Calibri" pitchFamily="34" charset="0"/>
                <a:ea typeface="WenQuanYi Micro Hei" charset="0"/>
                <a:cs typeface="Calibri" pitchFamily="34" charset="0"/>
              </a:rPr>
              <a:t>koje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PRIHVAĆAJU</a:t>
            </a:r>
            <a:r>
              <a:rPr lang="hr-HR" sz="28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svijet</a:t>
            </a:r>
            <a:endParaRPr lang="hr-HR" sz="2800" dirty="0"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1620000" lvl="3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ne </a:t>
            </a:r>
            <a:r>
              <a:rPr lang="hr-HR" sz="22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suprotstavljaju </a:t>
            </a: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se vrijednostima društva</a:t>
            </a:r>
          </a:p>
          <a:p>
            <a:pPr marL="1620000" lvl="3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traže naknadu od članova (novčanu)</a:t>
            </a:r>
          </a:p>
          <a:p>
            <a:pPr marL="1620000" lvl="3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200" dirty="0">
                <a:latin typeface="Calibri" pitchFamily="34" charset="0"/>
                <a:ea typeface="WenQuanYi Micro Hei" charset="0"/>
                <a:cs typeface="Calibri" pitchFamily="34" charset="0"/>
              </a:rPr>
              <a:t>koncentrirane na osobno usavršavanje</a:t>
            </a:r>
          </a:p>
          <a:p>
            <a:pPr marL="1620000" lvl="3" indent="-288000" hangingPunct="0"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200" i="1" dirty="0">
                <a:latin typeface="Calibri" pitchFamily="34" charset="0"/>
                <a:ea typeface="WenQuanYi Micro Hei" charset="0"/>
                <a:cs typeface="Calibri" pitchFamily="34" charset="0"/>
              </a:rPr>
              <a:t>npr. scijentologija (</a:t>
            </a:r>
            <a:r>
              <a:rPr lang="hr-HR" sz="2200" i="1" dirty="0" err="1">
                <a:latin typeface="Calibri" pitchFamily="34" charset="0"/>
                <a:ea typeface="WenQuanYi Micro Hei" charset="0"/>
                <a:cs typeface="Calibri" pitchFamily="34" charset="0"/>
              </a:rPr>
              <a:t>dianoetika</a:t>
            </a:r>
            <a:r>
              <a:rPr lang="hr-HR" sz="2200" i="1" dirty="0">
                <a:latin typeface="Calibri" pitchFamily="34" charset="0"/>
                <a:ea typeface="WenQuanYi Micro Hei" charset="0"/>
                <a:cs typeface="Calibri" pitchFamily="34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204 - 205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14295"/>
            <a:ext cx="8929687" cy="6429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RELIGIJSKI FUNDAMENTALIZAM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71438" y="857245"/>
            <a:ext cx="9001125" cy="1857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395288" indent="-288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RELIGIJSKI FUNDAMENTALIZAM </a:t>
            </a:r>
            <a:r>
              <a:rPr lang="hr-HR" sz="2400" dirty="0">
                <a:latin typeface="Calibri" pitchFamily="34" charset="0"/>
                <a:cs typeface="Calibri" pitchFamily="34" charset="0"/>
              </a:rPr>
              <a:t>– konzervativno stajalište koje zagovara </a:t>
            </a:r>
            <a:r>
              <a:rPr lang="hr-HR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povratak temeljnim načelima religije i nastoji obnoviti izvornu vjeru</a:t>
            </a:r>
          </a:p>
          <a:p>
            <a:pPr marL="1138238" lvl="1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suprotstavlja </a:t>
            </a:r>
            <a:r>
              <a:rPr lang="hr-HR" sz="2400" dirty="0">
                <a:latin typeface="Calibri" pitchFamily="34" charset="0"/>
                <a:cs typeface="Calibri" pitchFamily="34" charset="0"/>
              </a:rPr>
              <a:t>se sekularizaciji i modernim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promjenama</a:t>
            </a:r>
            <a:endParaRPr lang="hr-HR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071492" y="2784668"/>
            <a:ext cx="3500438" cy="928687"/>
          </a:xfrm>
          <a:prstGeom prst="rect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3200" b="1" dirty="0">
                <a:latin typeface="Calibri" pitchFamily="34" charset="0"/>
                <a:ea typeface="+mn-ea"/>
                <a:cs typeface="Calibri" pitchFamily="34" charset="0"/>
              </a:rPr>
              <a:t>ISLAMSKI </a:t>
            </a:r>
            <a:r>
              <a:rPr lang="hr-HR" sz="2000" b="1" dirty="0">
                <a:latin typeface="Calibri" pitchFamily="34" charset="0"/>
                <a:ea typeface="+mn-ea"/>
                <a:cs typeface="Calibri" pitchFamily="34" charset="0"/>
              </a:rPr>
              <a:t>FUNDAMENTALIZAM</a:t>
            </a:r>
            <a:endParaRPr lang="hr-HR" sz="2400" b="1" dirty="0"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39552" y="2784668"/>
            <a:ext cx="3312102" cy="928687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3200" b="1">
                <a:latin typeface="Calibri" pitchFamily="34" charset="0"/>
                <a:ea typeface="+mn-ea"/>
                <a:cs typeface="Calibri" pitchFamily="34" charset="0"/>
              </a:rPr>
              <a:t>KRŠĆANSKI </a:t>
            </a:r>
            <a:r>
              <a:rPr lang="hr-HR" sz="2000" b="1">
                <a:latin typeface="Calibri" pitchFamily="34" charset="0"/>
                <a:ea typeface="+mn-ea"/>
                <a:cs typeface="Calibri" pitchFamily="34" charset="0"/>
              </a:rPr>
              <a:t>FUNDAMENTALIZAM</a:t>
            </a:r>
            <a:endParaRPr lang="hr-HR" sz="2400" b="1"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8015" y="3784800"/>
            <a:ext cx="4071937" cy="298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95288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100" dirty="0">
                <a:latin typeface="Calibri" pitchFamily="34" charset="0"/>
                <a:cs typeface="Calibri" pitchFamily="34" charset="0"/>
              </a:rPr>
              <a:t>doslovno tumače Bibliju</a:t>
            </a:r>
          </a:p>
          <a:p>
            <a:pPr marL="395288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100" dirty="0">
                <a:latin typeface="Calibri" pitchFamily="34" charset="0"/>
                <a:cs typeface="Calibri" pitchFamily="34" charset="0"/>
              </a:rPr>
              <a:t>netolerantni su prema religijskoj raznolikosti i pluralizmu</a:t>
            </a:r>
          </a:p>
          <a:p>
            <a:pPr marL="395288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100" dirty="0">
                <a:latin typeface="Calibri" pitchFamily="34" charset="0"/>
                <a:cs typeface="Calibri" pitchFamily="34" charset="0"/>
              </a:rPr>
              <a:t>naglašavaju osobni doživljaj vjere i rituale</a:t>
            </a:r>
          </a:p>
          <a:p>
            <a:pPr marL="395288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100" dirty="0">
                <a:latin typeface="Calibri" pitchFamily="34" charset="0"/>
                <a:cs typeface="Calibri" pitchFamily="34" charset="0"/>
              </a:rPr>
              <a:t>neprijateljski odnos prema modernom </a:t>
            </a:r>
            <a:r>
              <a:rPr lang="hr-HR" sz="2100" dirty="0" smtClean="0">
                <a:latin typeface="Calibri" pitchFamily="34" charset="0"/>
                <a:cs typeface="Calibri" pitchFamily="34" charset="0"/>
              </a:rPr>
              <a:t>(sekularnom) svijetu</a:t>
            </a:r>
          </a:p>
          <a:p>
            <a:pPr marL="395288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100" i="1" dirty="0" smtClean="0">
                <a:latin typeface="Calibri" pitchFamily="34" charset="0"/>
                <a:cs typeface="Calibri" pitchFamily="34" charset="0"/>
              </a:rPr>
              <a:t>Nova kršćanska desnica u SAD-u</a:t>
            </a:r>
            <a:endParaRPr lang="hr-HR" sz="2100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4283968" y="3784800"/>
            <a:ext cx="4906906" cy="2908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95288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100" dirty="0">
                <a:latin typeface="Calibri" pitchFamily="34" charset="0"/>
                <a:cs typeface="Calibri" pitchFamily="34" charset="0"/>
              </a:rPr>
              <a:t>zagovaraju </a:t>
            </a:r>
            <a:r>
              <a:rPr lang="hr-HR" sz="2100" dirty="0" smtClean="0">
                <a:latin typeface="Calibri" pitchFamily="34" charset="0"/>
                <a:cs typeface="Calibri" pitchFamily="34" charset="0"/>
              </a:rPr>
              <a:t>obnovu islamskih </a:t>
            </a:r>
            <a:r>
              <a:rPr lang="hr-HR" sz="2100" dirty="0">
                <a:latin typeface="Calibri" pitchFamily="34" charset="0"/>
                <a:cs typeface="Calibri" pitchFamily="34" charset="0"/>
              </a:rPr>
              <a:t>vjerovanja i </a:t>
            </a:r>
            <a:r>
              <a:rPr lang="hr-HR" sz="2100" dirty="0" smtClean="0">
                <a:latin typeface="Calibri" pitchFamily="34" charset="0"/>
                <a:cs typeface="Calibri" pitchFamily="34" charset="0"/>
              </a:rPr>
              <a:t>vrijednosti</a:t>
            </a:r>
            <a:endParaRPr lang="hr-HR" sz="2100" i="1" dirty="0">
              <a:latin typeface="Calibri" pitchFamily="34" charset="0"/>
              <a:cs typeface="Calibri" pitchFamily="34" charset="0"/>
            </a:endParaRPr>
          </a:p>
          <a:p>
            <a:pPr marL="395288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100" dirty="0">
                <a:latin typeface="Calibri" pitchFamily="34" charset="0"/>
                <a:cs typeface="Calibri" pitchFamily="34" charset="0"/>
              </a:rPr>
              <a:t>negativan stav prema modernim promjenama (sekularizaciji)</a:t>
            </a:r>
          </a:p>
          <a:p>
            <a:pPr marL="395288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100" dirty="0" smtClean="0">
                <a:latin typeface="Calibri" pitchFamily="34" charset="0"/>
                <a:cs typeface="Calibri" pitchFamily="34" charset="0"/>
              </a:rPr>
              <a:t>ograničavanje </a:t>
            </a:r>
            <a:r>
              <a:rPr lang="hr-HR" sz="2100" dirty="0">
                <a:latin typeface="Calibri" pitchFamily="34" charset="0"/>
                <a:cs typeface="Calibri" pitchFamily="34" charset="0"/>
              </a:rPr>
              <a:t>sloboda (pol. i osobnih) građanima</a:t>
            </a:r>
          </a:p>
          <a:p>
            <a:pPr marL="395288" indent="-28800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100" i="1" dirty="0" smtClean="0">
                <a:latin typeface="Calibri" pitchFamily="34" charset="0"/>
                <a:cs typeface="Calibri" pitchFamily="34" charset="0"/>
              </a:rPr>
              <a:t>Iranska islamska revolucija (1979.), talibani, islamsko bratstvo, Boko Haram</a:t>
            </a:r>
            <a:endParaRPr lang="hr-HR" sz="2100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205 - 206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8678" grpId="0"/>
      <p:bldP spid="2867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 bwMode="auto">
          <a:xfrm>
            <a:off x="0" y="1643050"/>
            <a:ext cx="9144000" cy="11429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hr-HR" sz="13200" b="1" i="0" u="none" strike="noStrike" kern="0" cap="none" spc="0" normalizeH="0" baseline="0" noProof="0" dirty="0" smtClean="0">
                <a:ln w="3175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IDEOLOGIJA</a:t>
            </a:r>
            <a:endParaRPr kumimoji="0" lang="hr-HR" sz="13200" b="1" i="0" u="none" strike="noStrike" kern="0" cap="none" spc="0" normalizeH="0" baseline="0" noProof="0" dirty="0">
              <a:ln w="3175">
                <a:solidFill>
                  <a:schemeClr val="bg1"/>
                </a:solidFill>
              </a:ln>
              <a:solidFill>
                <a:srgbClr val="FFC00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12" name="Picture 11" descr="240pxfasceslictoriaesvg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643834" y="3643314"/>
            <a:ext cx="1219200" cy="304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naziflag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16" y="4143380"/>
            <a:ext cx="3048000" cy="2066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dollar.png"/>
          <p:cNvPicPr>
            <a:picLocks noChangeAspect="1"/>
          </p:cNvPicPr>
          <p:nvPr/>
        </p:nvPicPr>
        <p:blipFill>
          <a:blip r:embed="rId5"/>
          <a:srcRect l="19785" r="15519"/>
          <a:stretch>
            <a:fillRect/>
          </a:stretch>
        </p:blipFill>
        <p:spPr>
          <a:xfrm>
            <a:off x="5881696" y="3500438"/>
            <a:ext cx="1643074" cy="31746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v64545.jpg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>
          <a:xfrm>
            <a:off x="3405179" y="4143379"/>
            <a:ext cx="2357454" cy="20391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2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596" y="214290"/>
            <a:ext cx="821530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ŠTO JE IDEOLOGIJA</a:t>
            </a:r>
            <a:endParaRPr lang="en-US" sz="36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71406" y="857233"/>
            <a:ext cx="9001156" cy="57864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1.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proučavanje ideja i rad na idejama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2.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pol.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a.</a:t>
            </a:r>
            <a:r>
              <a:rPr lang="vi-VN" sz="2600" b="1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primijenjeno mišljenje, ukupnost pojmova i konstrukcija u različitim oblicima svijesti usmjereni na izravno ostvarivanje i praktično djelovanje</a:t>
            </a:r>
            <a:r>
              <a:rPr lang="vi-VN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b.</a:t>
            </a:r>
            <a:r>
              <a:rPr lang="vi-VN" sz="2600" b="1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razg.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 krivo ili ekstremno shvaćanje i tumačenje kakve ideje [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zadojenost ideologijom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]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3.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ukupnost filozofskih, društvenih, političkih, moralnih, religioznih itd. </a:t>
            </a:r>
            <a:r>
              <a:rPr lang="vi-VN" sz="2600" u="sng" dirty="0" smtClean="0">
                <a:latin typeface="Calibri" pitchFamily="34" charset="0"/>
                <a:cs typeface="Calibri" pitchFamily="34" charset="0"/>
              </a:rPr>
              <a:t>ideja svojstvenih jednome razdoblju ili jednoj društvenoj skupini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 [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prosvjetiteljska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i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deologija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; 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građanska ideologija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; 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militaristička ideologija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]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4.</a:t>
            </a:r>
            <a:r>
              <a:rPr lang="hr-HR" sz="26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razg.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a.</a:t>
            </a:r>
            <a:r>
              <a:rPr lang="vi-VN" sz="2600" b="1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u="sng" dirty="0" smtClean="0">
                <a:latin typeface="Calibri" pitchFamily="34" charset="0"/>
                <a:cs typeface="Calibri" pitchFamily="34" charset="0"/>
              </a:rPr>
              <a:t>puka teorija o čemu, otuđena od životne prakse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b.</a:t>
            </a:r>
            <a:r>
              <a:rPr lang="vi-VN" sz="2600" b="1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u="sng" dirty="0" smtClean="0">
                <a:latin typeface="Calibri" pitchFamily="34" charset="0"/>
                <a:cs typeface="Calibri" pitchFamily="34" charset="0"/>
              </a:rPr>
              <a:t>životno opredjeljenje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 [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nečija osobna ideologija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]</a:t>
            </a:r>
            <a:endParaRPr lang="hr-HR" sz="2600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76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50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50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ŠTO JE IDEOLOGIJA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42844" y="857233"/>
            <a:ext cx="8786874" cy="57864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„znanost o idejama”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krajem 18. st. - </a:t>
            </a:r>
            <a:r>
              <a:rPr lang="hr-H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Antoine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Destutt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 </a:t>
            </a:r>
            <a:r>
              <a:rPr lang="hr-HR" sz="2400" b="1" i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Tracy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(ideolozi – skupina filozofa)</a:t>
            </a:r>
            <a:endParaRPr lang="hr-HR" sz="2400" i="1" dirty="0" smtClean="0">
              <a:latin typeface="Calibri" pitchFamily="34" charset="0"/>
              <a:cs typeface="Calibri" pitchFamily="34" charset="0"/>
            </a:endParaRPr>
          </a:p>
          <a:p>
            <a:pPr marL="1030950" lvl="1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ideologija kao osnova za političke, moralne i pedagoške reforme društva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Napoleon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pridaje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negativno značenje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pojmu ideologija (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ideolozi stvaraju „metafiziku oblaka” koja nema veze s pravim problemima Francuske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negativno značenje preuzeo je Marx i ono danas prevladava u shvaćanju ideologije</a:t>
            </a:r>
            <a:endParaRPr lang="hr-HR" sz="2400" i="1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	IDEOLOGIJA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skup ideja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i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vjerovanja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o </a:t>
            </a:r>
            <a:r>
              <a:rPr lang="hr-HR" sz="2800" u="sng" dirty="0" smtClean="0">
                <a:latin typeface="Calibri" pitchFamily="34" charset="0"/>
                <a:cs typeface="Calibri" pitchFamily="34" charset="0"/>
              </a:rPr>
              <a:t>svijetu, čovjeku i društvu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usmjerenih na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održavanje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ili na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promjenu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postojećega stanja u društvu</a:t>
            </a:r>
            <a:endParaRPr lang="hr-HR" sz="2800" i="1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hr-HR" sz="2000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14282" y="4786322"/>
            <a:ext cx="8572560" cy="178595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 descr="idelogije.jpg"/>
          <p:cNvPicPr>
            <a:picLocks noChangeAspect="1"/>
          </p:cNvPicPr>
          <p:nvPr/>
        </p:nvPicPr>
        <p:blipFill>
          <a:blip r:embed="rId3"/>
          <a:srcRect b="6818"/>
          <a:stretch>
            <a:fillRect/>
          </a:stretch>
        </p:blipFill>
        <p:spPr>
          <a:xfrm>
            <a:off x="500034" y="714356"/>
            <a:ext cx="8001056" cy="393024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9448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25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250"/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4786251" y="1500174"/>
            <a:ext cx="4000528" cy="392909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8533" y="1500174"/>
            <a:ext cx="4071966" cy="392909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ELEMENTI IDEOLOGIJE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178632" y="1071546"/>
            <a:ext cx="2571768" cy="785818"/>
          </a:xfrm>
          <a:prstGeom prst="rect">
            <a:avLst/>
          </a:prstGeom>
          <a:solidFill>
            <a:srgbClr val="C0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KOGNITIVNI</a:t>
            </a:r>
            <a:endParaRPr kumimoji="0" lang="hr-HR" sz="2400" b="1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500631" y="1071546"/>
            <a:ext cx="2571768" cy="785818"/>
          </a:xfrm>
          <a:prstGeom prst="rect">
            <a:avLst/>
          </a:prstGeom>
          <a:solidFill>
            <a:srgbClr val="00206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NORMATIVNI</a:t>
            </a:r>
            <a:endParaRPr kumimoji="0" lang="hr-HR" sz="2400" b="1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9127" y="2071679"/>
            <a:ext cx="3714776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prosudbe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 što je dobro ili loše za društvo,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stavovi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 o pravcu razvoja društva i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naputci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 za djelovanje </a:t>
            </a:r>
            <a:r>
              <a:rPr lang="pl-PL" sz="2400" i="1" dirty="0" smtClean="0">
                <a:latin typeface="Calibri" pitchFamily="34" charset="0"/>
                <a:cs typeface="Calibri" pitchFamily="34" charset="0"/>
              </a:rPr>
              <a:t>(npr. revolucija)</a:t>
            </a:r>
          </a:p>
          <a:p>
            <a:pPr marL="288000" indent="-288000"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neznanstveni</a:t>
            </a:r>
            <a:r>
              <a:rPr lang="pl-PL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elementi ideologije</a:t>
            </a:r>
            <a:endParaRPr lang="hr-HR" sz="24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7128" y="2071679"/>
            <a:ext cx="3714776" cy="2384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smtClean="0">
                <a:latin typeface="Calibri" pitchFamily="34" charset="0"/>
                <a:cs typeface="Calibri" pitchFamily="34" charset="0"/>
              </a:rPr>
              <a:t>ima elemente znanosti –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objašnjava</a:t>
            </a:r>
            <a:r>
              <a:rPr lang="pl-PL" sz="24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sistematizira</a:t>
            </a:r>
            <a:r>
              <a:rPr lang="pl-PL" sz="240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opisuje</a:t>
            </a:r>
            <a:r>
              <a:rPr lang="pl-PL" sz="2400" smtClean="0">
                <a:latin typeface="Calibri" pitchFamily="34" charset="0"/>
                <a:cs typeface="Calibri" pitchFamily="34" charset="0"/>
              </a:rPr>
              <a:t> društvene pojave</a:t>
            </a:r>
          </a:p>
          <a:p>
            <a:pPr marL="288000" indent="-288000"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smtClean="0">
                <a:latin typeface="Calibri" pitchFamily="34" charset="0"/>
                <a:cs typeface="Calibri" pitchFamily="34" charset="0"/>
              </a:rPr>
              <a:t>ideologije se izgrađuju na osnovama filozofskih i znanstvenih spoznaja</a:t>
            </a:r>
            <a:endParaRPr lang="hr-HR" sz="240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596" y="5616825"/>
            <a:ext cx="8501122" cy="836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za razliku od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religije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koja je usmjerena na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onozemne stvari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ideologija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je usmjerena na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svjetovne</a:t>
            </a:r>
          </a:p>
        </p:txBody>
      </p:sp>
    </p:spTree>
    <p:extLst>
      <p:ext uri="{BB962C8B-B14F-4D97-AF65-F5344CB8AC3E}">
        <p14:creationId xmlns:p14="http://schemas.microsoft.com/office/powerpoint/2010/main" val="347612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4" grpId="0" build="allAtOnce" animBg="1"/>
      <p:bldP spid="5" grpId="0" build="allAtOnce" animBg="1"/>
      <p:bldP spid="8" grpId="0" build="p"/>
      <p:bldP spid="10" grpId="0" build="p"/>
      <p:bldP spid="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500033" y="71414"/>
            <a:ext cx="8572529" cy="868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ŠTO RELIGIJA NIJE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214313" y="1071563"/>
            <a:ext cx="8929687" cy="557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457200" indent="-457200" hangingPunct="0">
              <a:spcBef>
                <a:spcPts val="2400"/>
              </a:spcBef>
              <a:buClr>
                <a:schemeClr val="tx1"/>
              </a:buClr>
              <a:buSzPct val="100000"/>
              <a:buFont typeface="+mj-lt"/>
              <a:buAutoNum type="arabicPeriod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vjera u boga ili bogove </a:t>
            </a:r>
            <a:r>
              <a:rPr lang="hr-HR" sz="2600" u="sng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nije nužna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za određenje religije; mnoge religije nemaju boga </a:t>
            </a:r>
            <a:r>
              <a:rPr lang="hr-HR" sz="26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(budizam, taoizam, šintoizam, konfucijanizam, animizam, </a:t>
            </a:r>
            <a:r>
              <a:rPr lang="hr-HR" sz="2600" i="1" dirty="0" err="1" smtClean="0">
                <a:latin typeface="Calibri" pitchFamily="34" charset="0"/>
                <a:ea typeface="WenQuanYi Micro Hei" charset="0"/>
                <a:cs typeface="Calibri" pitchFamily="34" charset="0"/>
              </a:rPr>
              <a:t>totemizam..</a:t>
            </a:r>
            <a:r>
              <a:rPr lang="hr-HR" sz="26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.)</a:t>
            </a:r>
          </a:p>
          <a:p>
            <a:pPr marL="457200" indent="-457200" hangingPunct="0">
              <a:spcBef>
                <a:spcPts val="2400"/>
              </a:spcBef>
              <a:buClr>
                <a:schemeClr val="tx1"/>
              </a:buClr>
              <a:buSzPct val="100000"/>
              <a:buFont typeface="+mj-lt"/>
              <a:buAutoNum type="arabicPeriod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religija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ne mora nužno 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biti povezana s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moralnim pravilima </a:t>
            </a:r>
            <a:b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</a:b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(u nekim religijama bogovi nisu povezani s ovozemaljskim stvarima; </a:t>
            </a:r>
            <a:r>
              <a:rPr lang="hr-HR" sz="26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npr. stari Grci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)</a:t>
            </a:r>
          </a:p>
          <a:p>
            <a:pPr marL="457200" indent="-457200" hangingPunct="0">
              <a:spcBef>
                <a:spcPts val="2400"/>
              </a:spcBef>
              <a:buClr>
                <a:schemeClr val="tx1"/>
              </a:buClr>
              <a:buSzPct val="100000"/>
              <a:buFont typeface="+mj-lt"/>
              <a:buAutoNum type="arabicPeriod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religija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nije isto 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što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vjera u nadnaravno</a:t>
            </a:r>
            <a:b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</a:br>
            <a:r>
              <a:rPr lang="hr-HR" sz="26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(npr. konfucijanizam u tom slučaju ne bi bio religija)</a:t>
            </a:r>
            <a:endParaRPr lang="hr-HR" sz="2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4000496" y="1774819"/>
            <a:ext cx="4929222" cy="4358095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8533" y="1785926"/>
            <a:ext cx="3357649" cy="434661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SHVAĆANJE IDEOLOGIJE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821473" y="1357298"/>
            <a:ext cx="2571768" cy="785818"/>
          </a:xfrm>
          <a:prstGeom prst="rect">
            <a:avLst/>
          </a:prstGeom>
          <a:solidFill>
            <a:srgbClr val="C0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hr-HR" sz="2800" b="1" i="0" u="none" strike="noStrike" cap="none" normalizeH="0" baseline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NEUTRALNO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909155" y="1357298"/>
            <a:ext cx="3111840" cy="785818"/>
          </a:xfrm>
          <a:prstGeom prst="rect">
            <a:avLst/>
          </a:prstGeom>
          <a:solidFill>
            <a:srgbClr val="00206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KRITIČKO</a:t>
            </a:r>
            <a:endParaRPr kumimoji="0" lang="hr-HR" sz="28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71934" y="2357431"/>
            <a:ext cx="47863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„Ideje vladajuće klase su u svakoj epohi vladajuće ideje”</a:t>
            </a:r>
          </a:p>
          <a:p>
            <a:pPr marL="1030950" lvl="1" indent="-288000">
              <a:spcBef>
                <a:spcPts val="0"/>
              </a:spcBef>
              <a:buClr>
                <a:schemeClr val="tx1"/>
              </a:buClr>
            </a:pP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							K. Marx 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ideologija služi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uspostavljanju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održavanju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asimetričnih odnosa moći, </a:t>
            </a:r>
            <a:r>
              <a:rPr lang="hr-HR" sz="2400" dirty="0" err="1" smtClean="0">
                <a:latin typeface="Calibri" pitchFamily="34" charset="0"/>
                <a:cs typeface="Calibri" pitchFamily="34" charset="0"/>
              </a:rPr>
              <a:t>tj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dominacije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ideologija kao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lažna svijest </a:t>
            </a:r>
            <a:endParaRPr lang="hr-HR" sz="2000" b="1" i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440" y="2346324"/>
            <a:ext cx="3071834" cy="3071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smtClean="0">
                <a:latin typeface="Calibri" pitchFamily="34" charset="0"/>
                <a:cs typeface="Calibri" pitchFamily="34" charset="0"/>
              </a:rPr>
              <a:t>definicija ideologije</a:t>
            </a:r>
            <a:endParaRPr lang="hr-HR" sz="240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smtClean="0">
                <a:latin typeface="Calibri" pitchFamily="34" charset="0"/>
                <a:cs typeface="Calibri" pitchFamily="34" charset="0"/>
              </a:rPr>
              <a:t>ideologija je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skup ideja</a:t>
            </a:r>
            <a:r>
              <a:rPr lang="pl-PL" sz="2400" b="1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l-PL" sz="2400" smtClean="0">
                <a:latin typeface="Calibri" pitchFamily="34" charset="0"/>
                <a:cs typeface="Calibri" pitchFamily="34" charset="0"/>
              </a:rPr>
              <a:t>i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vjerovanja</a:t>
            </a:r>
            <a:r>
              <a:rPr lang="pl-PL" sz="2400" smtClean="0">
                <a:latin typeface="Calibri" pitchFamily="34" charset="0"/>
                <a:cs typeface="Calibri" pitchFamily="34" charset="0"/>
              </a:rPr>
              <a:t> s određenim karakteristikama koje se razlikuju od religije ili od znanosti</a:t>
            </a:r>
          </a:p>
        </p:txBody>
      </p:sp>
    </p:spTree>
    <p:extLst>
      <p:ext uri="{BB962C8B-B14F-4D97-AF65-F5344CB8AC3E}">
        <p14:creationId xmlns:p14="http://schemas.microsoft.com/office/powerpoint/2010/main" val="141879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4" grpId="0" build="allAtOnce" animBg="1"/>
      <p:bldP spid="5" grpId="0" build="allAtOnce" animBg="1"/>
      <p:bldP spid="8" grpId="0" uiExpand="1" build="p"/>
      <p:bldP spid="10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14290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FUNKCIJE IDEOLOGIJE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214546" y="2000240"/>
            <a:ext cx="4786346" cy="857256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SIMBOLIČKA ORIJENTACIJA</a:t>
            </a:r>
            <a:endParaRPr kumimoji="0" lang="hr-HR" sz="2800" b="1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214546" y="5214950"/>
            <a:ext cx="4786346" cy="85725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IDENTITET</a:t>
            </a:r>
            <a:endParaRPr kumimoji="0" lang="hr-HR" sz="2800" b="1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14546" y="3071810"/>
            <a:ext cx="47863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LEGITIMACIJA</a:t>
            </a:r>
            <a:endParaRPr kumimoji="0" lang="hr-HR" sz="2800" b="1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14546" y="4143380"/>
            <a:ext cx="4786346" cy="857256"/>
          </a:xfrm>
          <a:prstGeom prst="rect">
            <a:avLst/>
          </a:prstGeom>
          <a:solidFill>
            <a:srgbClr val="008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SOLIDARNOST</a:t>
            </a:r>
            <a:endParaRPr kumimoji="0" lang="hr-HR" sz="2800" b="1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71406" y="1071546"/>
            <a:ext cx="8822561" cy="46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osim „negativnih”, postoje i „pozitivne” funkcije ideologije:</a:t>
            </a:r>
          </a:p>
        </p:txBody>
      </p:sp>
    </p:spTree>
    <p:extLst>
      <p:ext uri="{BB962C8B-B14F-4D97-AF65-F5344CB8AC3E}">
        <p14:creationId xmlns:p14="http://schemas.microsoft.com/office/powerpoint/2010/main" val="168452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85754" y="785794"/>
            <a:ext cx="8001088" cy="5572164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192" y="1357298"/>
            <a:ext cx="771533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smtClean="0">
                <a:latin typeface="Calibri" pitchFamily="34" charset="0"/>
                <a:cs typeface="Calibri" pitchFamily="34" charset="0"/>
              </a:rPr>
              <a:t>omogućuje pojedincima i grupama </a:t>
            </a:r>
            <a:r>
              <a:rPr lang="hr-HR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orjentiranje u složenom svijetu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smtClean="0">
                <a:latin typeface="Calibri" pitchFamily="34" charset="0"/>
                <a:cs typeface="Calibri" pitchFamily="34" charset="0"/>
              </a:rPr>
              <a:t>pružaju </a:t>
            </a:r>
            <a:r>
              <a:rPr lang="hr-HR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skup značenja </a:t>
            </a:r>
            <a:r>
              <a:rPr lang="hr-HR" sz="2600" smtClean="0">
                <a:latin typeface="Calibri" pitchFamily="34" charset="0"/>
                <a:cs typeface="Calibri" pitchFamily="34" charset="0"/>
              </a:rPr>
              <a:t>koji služe kao </a:t>
            </a:r>
            <a:r>
              <a:rPr lang="hr-HR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putokaz</a:t>
            </a:r>
            <a:r>
              <a:rPr lang="hr-HR" sz="2600" smtClean="0">
                <a:latin typeface="Calibri" pitchFamily="34" charset="0"/>
                <a:cs typeface="Calibri" pitchFamily="34" charset="0"/>
              </a:rPr>
              <a:t> za razumjevanje, vrednovanje i djelovanje u društvu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57158" y="285728"/>
            <a:ext cx="4786346" cy="857256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SIMBOLIČKA ORIJENTACIJA</a:t>
            </a:r>
            <a:endParaRPr kumimoji="0" lang="hr-HR" sz="3200" b="1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" name="Picture 12" descr="left_sign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153280" y="3500438"/>
            <a:ext cx="2133232" cy="26255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right_sign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6439296" y="3500438"/>
            <a:ext cx="2133232" cy="26255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973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4" grpId="0" build="allAtOnce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85754" y="785794"/>
            <a:ext cx="8001088" cy="557216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192" y="1357298"/>
            <a:ext cx="771533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ideologijama se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tumače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opravdavaju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društvene pojave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(npr. nejednakosti u bogatstvu, ugledu i moći)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privilegirane grupe će nastojat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opravdati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nejednakosti u društvu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(npr. na temelju sposobnosti, spretnosti, snalažljivosti, porijekla)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potlačene grupe će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osporavati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nejednakosti i naglašavati nepravednu nejednakost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osporavajuća funkcija ideologije</a:t>
            </a:r>
          </a:p>
        </p:txBody>
      </p:sp>
      <p:pic>
        <p:nvPicPr>
          <p:cNvPr id="10" name="Picture 9" descr="Occupy-Wall-St-ALAN-test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626853" y="4665773"/>
            <a:ext cx="1347189" cy="2072596"/>
          </a:xfrm>
          <a:prstGeom prst="rect">
            <a:avLst/>
          </a:prstGeom>
          <a:effectLst/>
        </p:spPr>
      </p:pic>
      <p:pic>
        <p:nvPicPr>
          <p:cNvPr id="11" name="Picture 10" descr="occupy-wall-street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4499992" y="4665773"/>
            <a:ext cx="3096344" cy="2064228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Rectangle 8"/>
          <p:cNvSpPr/>
          <p:nvPr/>
        </p:nvSpPr>
        <p:spPr bwMode="auto">
          <a:xfrm>
            <a:off x="357158" y="285728"/>
            <a:ext cx="47863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LEGITIMACIJA</a:t>
            </a:r>
            <a:endParaRPr kumimoji="0" lang="hr-HR" sz="3600" b="1" i="0" u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81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85754" y="785794"/>
            <a:ext cx="8001088" cy="557216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192" y="1357298"/>
            <a:ext cx="771533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kao skup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ideja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vjerovanja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neke grupe, ideologija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povezuje pojedince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jača koheziju grupe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naglašava potrebe grupe, identificira protivnike, povećava osjećaj zajedništva i svijest o pripadnosti grupi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homogenizacija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57158" y="285728"/>
            <a:ext cx="4786346" cy="857256"/>
          </a:xfrm>
          <a:prstGeom prst="rect">
            <a:avLst/>
          </a:prstGeom>
          <a:solidFill>
            <a:srgbClr val="008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SOLIDARNOST</a:t>
            </a:r>
            <a:endParaRPr kumimoji="0" lang="hr-HR" sz="36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 descr="Croatia Flag-desktop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2357422" y="3714752"/>
            <a:ext cx="5357850" cy="247800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5977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85754" y="785794"/>
            <a:ext cx="8001088" cy="557216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192" y="1286709"/>
            <a:ext cx="792965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izgrađivanjem solidarnosti, grupa gradi vlastiti identitet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kriteriji razlikovanja pripadnika od nepripadnika grupe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(„mi” i „oni”)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ideologija pruža pojedincima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sliku svijeta </a:t>
            </a:r>
            <a:r>
              <a:rPr lang="hr-HR" sz="2600" u="sng" dirty="0" smtClean="0">
                <a:latin typeface="Calibri" pitchFamily="34" charset="0"/>
                <a:cs typeface="Calibri" pitchFamily="34" charset="0"/>
              </a:rPr>
              <a:t>koja je važna u formiranju osjećaja identiteta i smisla života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uspostavljanje osobnog identiteta</a:t>
            </a:r>
          </a:p>
        </p:txBody>
      </p:sp>
      <p:pic>
        <p:nvPicPr>
          <p:cNvPr id="11" name="Picture 10" descr="better-dead-than-red.jpg"/>
          <p:cNvPicPr>
            <a:picLocks noChangeAspect="1"/>
          </p:cNvPicPr>
          <p:nvPr/>
        </p:nvPicPr>
        <p:blipFill>
          <a:blip r:embed="rId3"/>
          <a:srcRect l="-1887" t="-2574" b="-2414"/>
          <a:stretch>
            <a:fillRect/>
          </a:stretch>
        </p:blipFill>
        <p:spPr>
          <a:xfrm>
            <a:off x="2667147" y="4040290"/>
            <a:ext cx="2511235" cy="2697253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</p:pic>
      <p:pic>
        <p:nvPicPr>
          <p:cNvPr id="12" name="Picture 11" descr="downloading_communism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03667" y="3584183"/>
            <a:ext cx="2601055" cy="31044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57158" y="285728"/>
            <a:ext cx="4786346" cy="85725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IDENTITET</a:t>
            </a:r>
            <a:endParaRPr kumimoji="0" lang="hr-HR" sz="3600" b="1" i="0" u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65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build="allAtOnce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IDEOLOGIJE U SUVREMENOM DRUŠTVU</a:t>
            </a:r>
            <a:endParaRPr lang="en-US" sz="3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786251" y="1649552"/>
            <a:ext cx="4000528" cy="3065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28533" y="1649552"/>
            <a:ext cx="4071966" cy="3065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9127" y="2149618"/>
            <a:ext cx="3714776" cy="1952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zalažu se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promjenu uređenja društva 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pozivajući se na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pravednost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jednakost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i sl.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7128" y="2149618"/>
            <a:ext cx="3714776" cy="2106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zalažu se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očuvanje postojećeg</a:t>
            </a:r>
            <a:r>
              <a:rPr lang="pl-PL" sz="26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načina</a:t>
            </a:r>
            <a:r>
              <a:rPr lang="pl-PL" sz="26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uređenja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dr. odnosa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pozivaju se na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prošlost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tradiciju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običaje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moral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28599" y="1220924"/>
            <a:ext cx="3071834" cy="642942"/>
          </a:xfrm>
          <a:prstGeom prst="rect">
            <a:avLst/>
          </a:prstGeom>
          <a:solidFill>
            <a:srgbClr val="C0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KONZERVATIVNE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0598" y="1220924"/>
            <a:ext cx="3071834" cy="642942"/>
          </a:xfrm>
          <a:prstGeom prst="rect">
            <a:avLst/>
          </a:prstGeom>
          <a:solidFill>
            <a:srgbClr val="00206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RADIKALNE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596" y="4949943"/>
            <a:ext cx="8501122" cy="836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koriste se i termini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desnica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ljevica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centar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– po francuskoj nacionalnoj skupštini iz 18. st.</a:t>
            </a:r>
          </a:p>
        </p:txBody>
      </p:sp>
    </p:spTree>
    <p:extLst>
      <p:ext uri="{BB962C8B-B14F-4D97-AF65-F5344CB8AC3E}">
        <p14:creationId xmlns:p14="http://schemas.microsoft.com/office/powerpoint/2010/main" val="16990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build="p"/>
      <p:bldP spid="13" grpId="0" build="p"/>
      <p:bldP spid="4" grpId="0" build="allAtOnce" animBg="1"/>
      <p:bldP spid="5" grpId="0" build="allAtOnce" animBg="1"/>
      <p:bldP spid="1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IDEOLOGIJE U SUVREMENOM DRUŠTVU</a:t>
            </a:r>
            <a:endParaRPr lang="en-US" sz="3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214546" y="2143116"/>
            <a:ext cx="4786346" cy="857256"/>
          </a:xfrm>
          <a:prstGeom prst="rect">
            <a:avLst/>
          </a:prstGeom>
          <a:solidFill>
            <a:srgbClr val="008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LIBERALIZAM</a:t>
            </a:r>
            <a:endParaRPr kumimoji="0" lang="hr-HR" sz="3200" b="1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214546" y="5357826"/>
            <a:ext cx="4786346" cy="85725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NACIONALIZAM</a:t>
            </a:r>
            <a:endParaRPr kumimoji="0" lang="hr-HR" sz="32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214546" y="3214686"/>
            <a:ext cx="47863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KONZERVATIVIZAM</a:t>
            </a:r>
            <a:endParaRPr kumimoji="0" lang="hr-HR" sz="32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214546" y="4286256"/>
            <a:ext cx="4786346" cy="857256"/>
          </a:xfrm>
          <a:prstGeom prst="rect">
            <a:avLst/>
          </a:prstGeom>
          <a:solidFill>
            <a:srgbClr val="C0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SOCIJALIZAM</a:t>
            </a:r>
            <a:endParaRPr kumimoji="0" lang="hr-HR" sz="32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8596" y="928670"/>
            <a:ext cx="857256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smtClean="0">
                <a:latin typeface="Calibri" pitchFamily="34" charset="0"/>
                <a:cs typeface="Calibri" pitchFamily="34" charset="0"/>
              </a:rPr>
              <a:t>u političkom životu suvremenih društava susrećemo četiri velike ideologije:</a:t>
            </a:r>
          </a:p>
        </p:txBody>
      </p:sp>
    </p:spTree>
    <p:extLst>
      <p:ext uri="{BB962C8B-B14F-4D97-AF65-F5344CB8AC3E}">
        <p14:creationId xmlns:p14="http://schemas.microsoft.com/office/powerpoint/2010/main" val="145451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 animBg="1"/>
      <p:bldP spid="16" grpId="0" build="allAtOnce" animBg="1"/>
      <p:bldP spid="1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500034" y="785794"/>
            <a:ext cx="8429684" cy="585791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0" y="1357298"/>
            <a:ext cx="821537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izvor u prosvjetiteljstvu, Francuskoj i američkoj revoluciji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liberalizam se zalaže za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individualizam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slobodu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jednaka prava pojedinaca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„</a:t>
            </a: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laissez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  </a:t>
            </a: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faire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”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 20. st. liberalizam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socijalni individualizam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(dobrobit pojedinca je povezana sa dobrobiti čitave zajednice)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1980-ih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neoliberalizam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ekonomska politika kojoj je cilj deregulacija tržišta, privatizacija državnih poduzeća, ukidanje carina, poreza i socijalnih povlastica i pomoći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slobodno tržište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(globalizacija)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42844" y="214290"/>
            <a:ext cx="4786346" cy="857256"/>
          </a:xfrm>
          <a:prstGeom prst="rect">
            <a:avLst/>
          </a:prstGeom>
          <a:solidFill>
            <a:srgbClr val="008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LIBERALIZAM</a:t>
            </a:r>
            <a:endParaRPr kumimoji="0" lang="hr-HR" sz="3600" b="1" i="0" u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26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928926" y="2714644"/>
            <a:ext cx="600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smtClean="0">
                <a:latin typeface="Calibri" pitchFamily="34" charset="0"/>
                <a:cs typeface="Calibri" pitchFamily="34" charset="0"/>
              </a:rPr>
              <a:t>naglašava važnost </a:t>
            </a: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običaja</a:t>
            </a:r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, </a:t>
            </a: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konvencija</a:t>
            </a:r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i </a:t>
            </a: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tradicije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smtClean="0">
                <a:latin typeface="Calibri" pitchFamily="34" charset="0"/>
                <a:cs typeface="Calibri" pitchFamily="34" charset="0"/>
              </a:rPr>
              <a:t>ljudske slobode i prava </a:t>
            </a:r>
            <a:r>
              <a:rPr lang="pl-PL" sz="2000" smtClean="0">
                <a:latin typeface="Calibri" pitchFamily="34" charset="0"/>
                <a:cs typeface="Calibri" pitchFamily="34" charset="0"/>
              </a:rPr>
              <a:t>ukorijenjeni su u normama zajednice kojoj pripadamo</a:t>
            </a:r>
            <a:endParaRPr lang="hr-HR" sz="200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0034" y="642918"/>
            <a:ext cx="8429684" cy="150019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0" y="1071546"/>
            <a:ext cx="821537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smtClean="0">
                <a:latin typeface="Calibri" pitchFamily="34" charset="0"/>
                <a:cs typeface="Calibri" pitchFamily="34" charset="0"/>
              </a:rPr>
              <a:t>izvori u reakciji na Francusku revoluciju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smtClean="0">
                <a:latin typeface="Calibri" pitchFamily="34" charset="0"/>
                <a:cs typeface="Calibri" pitchFamily="34" charset="0"/>
              </a:rPr>
              <a:t>tri varijante konzervativizma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857488" y="2643182"/>
            <a:ext cx="6072230" cy="11430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83813" y="2928958"/>
            <a:ext cx="2704144" cy="642942"/>
          </a:xfrm>
          <a:prstGeom prst="rect">
            <a:avLst/>
          </a:prstGeom>
          <a:solidFill>
            <a:srgbClr val="C0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TRADICIONALISTIČKI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857488" y="3964809"/>
            <a:ext cx="6072230" cy="107157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2857488" y="5214974"/>
            <a:ext cx="6072230" cy="121442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83813" y="4179123"/>
            <a:ext cx="2704144" cy="64294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ROMANTIČKI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83813" y="5500714"/>
            <a:ext cx="2704144" cy="642942"/>
          </a:xfrm>
          <a:prstGeom prst="rect">
            <a:avLst/>
          </a:prstGeom>
          <a:solidFill>
            <a:srgbClr val="008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NEOKONZERVATIVIZAM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28926" y="4000528"/>
            <a:ext cx="607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nostalgija za prošlošću </a:t>
            </a:r>
            <a:r>
              <a:rPr lang="hr-HR" sz="2000" smtClean="0">
                <a:latin typeface="Calibri" pitchFamily="34" charset="0"/>
                <a:cs typeface="Calibri" pitchFamily="34" charset="0"/>
              </a:rPr>
              <a:t>(predindustrijsko doba)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antiindustrijalizam</a:t>
            </a:r>
            <a:r>
              <a:rPr lang="hr-HR" sz="2000" smtClean="0">
                <a:latin typeface="Calibri" pitchFamily="34" charset="0"/>
                <a:cs typeface="Calibri" pitchFamily="34" charset="0"/>
              </a:rPr>
              <a:t> – zagovaraju jednostavan način života (antiliberalizam)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28926" y="5286412"/>
            <a:ext cx="59293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nova desnica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smtClean="0">
                <a:latin typeface="Calibri" pitchFamily="34" charset="0"/>
                <a:cs typeface="Calibri" pitchFamily="34" charset="0"/>
              </a:rPr>
              <a:t>na </a:t>
            </a: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ekonomskom</a:t>
            </a:r>
            <a:r>
              <a:rPr lang="hr-HR" sz="200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planu</a:t>
            </a:r>
            <a:r>
              <a:rPr lang="hr-HR" sz="2000" smtClean="0">
                <a:latin typeface="Calibri" pitchFamily="34" charset="0"/>
                <a:cs typeface="Calibri" pitchFamily="34" charset="0"/>
              </a:rPr>
              <a:t> – neoliberalizam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smtClean="0">
                <a:latin typeface="Calibri" pitchFamily="34" charset="0"/>
                <a:cs typeface="Calibri" pitchFamily="34" charset="0"/>
              </a:rPr>
              <a:t>na </a:t>
            </a: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društvenom</a:t>
            </a:r>
            <a:r>
              <a:rPr lang="hr-HR" sz="2000" b="1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smtClean="0">
                <a:latin typeface="Calibri" pitchFamily="34" charset="0"/>
                <a:cs typeface="Calibri" pitchFamily="34" charset="0"/>
              </a:rPr>
              <a:t>– nacionalizam i domoljublje</a:t>
            </a:r>
          </a:p>
        </p:txBody>
      </p:sp>
      <p:pic>
        <p:nvPicPr>
          <p:cNvPr id="15" name="Picture 14" descr="presidenti_ronald_reagan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8251042" y="5394345"/>
            <a:ext cx="734384" cy="9185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 bwMode="auto">
          <a:xfrm>
            <a:off x="142844" y="142852"/>
            <a:ext cx="47863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KONZERVATIVIZAM</a:t>
            </a:r>
            <a:endParaRPr kumimoji="0" lang="hr-HR" sz="3200" b="1" i="0" u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25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9" grpId="0" build="p"/>
      <p:bldP spid="13" grpId="0" animBg="1"/>
      <p:bldP spid="14" grpId="0" build="allAtOnce" animBg="1"/>
      <p:bldP spid="20" grpId="0" animBg="1"/>
      <p:bldP spid="21" grpId="0" animBg="1"/>
      <p:bldP spid="16" grpId="0" build="allAtOnce" animBg="1"/>
      <p:bldP spid="17" grpId="0" build="allAtOnce" animBg="1"/>
      <p:bldP spid="23" grpId="0" build="p"/>
      <p:bldP spid="2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428596" y="5214950"/>
            <a:ext cx="8143902" cy="121443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hangingPunct="0">
              <a:spcBef>
                <a:spcPts val="1200"/>
              </a:spcBef>
              <a:buClr>
                <a:schemeClr val="tx1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l-PL" sz="2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RELIGIJA</a:t>
            </a:r>
            <a:r>
              <a:rPr lang="pl-PL" sz="2600">
                <a:latin typeface="Calibri" pitchFamily="34" charset="0"/>
                <a:ea typeface="WenQuanYi Micro Hei" charset="0"/>
                <a:cs typeface="Calibri" pitchFamily="34" charset="0"/>
              </a:rPr>
              <a:t> uključuje </a:t>
            </a:r>
            <a:r>
              <a:rPr lang="pl-PL" sz="2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skup simbola </a:t>
            </a:r>
            <a:r>
              <a:rPr lang="pl-PL" sz="2600">
                <a:latin typeface="Calibri" pitchFamily="34" charset="0"/>
                <a:ea typeface="WenQuanYi Micro Hei" charset="0"/>
                <a:cs typeface="Calibri" pitchFamily="34" charset="0"/>
              </a:rPr>
              <a:t>koji izazivaju osjećaje obožavanja ili strahopoštovanja, a povezani su s </a:t>
            </a:r>
            <a:r>
              <a:rPr lang="pl-PL" sz="2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ritualima</a:t>
            </a:r>
            <a:r>
              <a:rPr lang="pl-PL" sz="2600">
                <a:latin typeface="Calibri" pitchFamily="34" charset="0"/>
                <a:ea typeface="WenQuanYi Micro Hei" charset="0"/>
                <a:cs typeface="Calibri" pitchFamily="34" charset="0"/>
              </a:rPr>
              <a:t> ili </a:t>
            </a:r>
            <a:r>
              <a:rPr lang="pl-PL" sz="2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ceremonijama</a:t>
            </a:r>
            <a:r>
              <a:rPr lang="pl-PL" sz="2600">
                <a:latin typeface="Calibri" pitchFamily="34" charset="0"/>
                <a:ea typeface="WenQuanYi Micro Hei" charset="0"/>
                <a:cs typeface="Calibri" pitchFamily="34" charset="0"/>
              </a:rPr>
              <a:t>, u kojima sudjeluje </a:t>
            </a:r>
            <a:r>
              <a:rPr lang="pl-PL" sz="2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zajednica vjernika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5720" y="5143512"/>
            <a:ext cx="8501122" cy="14287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595" y="60307"/>
            <a:ext cx="8643967" cy="868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ZNAČAJKE RELIGIJE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85750" y="936872"/>
            <a:ext cx="2571750" cy="74767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800" b="1">
                <a:latin typeface="Calibri" pitchFamily="34" charset="0"/>
                <a:ea typeface="+mn-ea"/>
                <a:cs typeface="Calibri" pitchFamily="34" charset="0"/>
              </a:rPr>
              <a:t>SKUP SIMBOLA</a:t>
            </a:r>
          </a:p>
        </p:txBody>
      </p:sp>
      <p:pic>
        <p:nvPicPr>
          <p:cNvPr id="5" name="Picture 4" descr="Religious_syms.svg.png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>
          <a:xfrm>
            <a:off x="71406" y="1922463"/>
            <a:ext cx="955833" cy="105624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 descr="Religious_syms.svg.png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rcRect/>
          <a:stretch>
            <a:fillRect/>
          </a:stretch>
        </p:blipFill>
        <p:spPr>
          <a:xfrm>
            <a:off x="964324" y="1968500"/>
            <a:ext cx="857353" cy="94617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Religious_syms.svg.png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rcRect/>
          <a:stretch>
            <a:fillRect/>
          </a:stretch>
        </p:blipFill>
        <p:spPr>
          <a:xfrm>
            <a:off x="357158" y="3082911"/>
            <a:ext cx="1089055" cy="108905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 descr="Religious_symbols.2.png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rcRect/>
          <a:stretch>
            <a:fillRect/>
          </a:stretch>
        </p:blipFill>
        <p:spPr>
          <a:xfrm>
            <a:off x="1500166" y="3105110"/>
            <a:ext cx="1172103" cy="104465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 descr="hindu.png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758762" y="1908175"/>
            <a:ext cx="1098726" cy="1091002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Rectangle 9"/>
          <p:cNvSpPr/>
          <p:nvPr/>
        </p:nvSpPr>
        <p:spPr bwMode="auto">
          <a:xfrm>
            <a:off x="3178175" y="936872"/>
            <a:ext cx="2573338" cy="747673"/>
          </a:xfrm>
          <a:prstGeom prst="rect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800" b="1" dirty="0">
                <a:latin typeface="Calibri" pitchFamily="34" charset="0"/>
                <a:ea typeface="+mn-ea"/>
                <a:cs typeface="Calibri" pitchFamily="34" charset="0"/>
              </a:rPr>
              <a:t>RITUALI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215063" y="936872"/>
            <a:ext cx="2571750" cy="747673"/>
          </a:xfrm>
          <a:prstGeom prst="rect">
            <a:avLst/>
          </a:prstGeom>
          <a:solidFill>
            <a:srgbClr val="0099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400" b="1" dirty="0">
                <a:latin typeface="Calibri" pitchFamily="34" charset="0"/>
                <a:ea typeface="+mn-ea"/>
                <a:cs typeface="Calibri" pitchFamily="34" charset="0"/>
              </a:rPr>
              <a:t>ZAJEDNICA VJERNIKA</a:t>
            </a:r>
          </a:p>
        </p:txBody>
      </p:sp>
      <p:pic>
        <p:nvPicPr>
          <p:cNvPr id="16" name="Picture 15" descr="misa.jpg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2928938" y="1857375"/>
            <a:ext cx="1865312" cy="1500188"/>
          </a:xfrm>
          <a:prstGeom prst="rect">
            <a:avLst/>
          </a:prstGeom>
          <a:ln w="12700">
            <a:solidFill>
              <a:schemeClr val="tx1"/>
            </a:solidFill>
          </a:ln>
          <a:effectLst/>
        </p:spPr>
      </p:pic>
      <p:pic>
        <p:nvPicPr>
          <p:cNvPr id="14" name="Picture 13" descr="213204a_0_q4+e5.jpg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4572000" y="2000250"/>
            <a:ext cx="1484313" cy="2357438"/>
          </a:xfrm>
          <a:prstGeom prst="rect">
            <a:avLst/>
          </a:prstGeom>
          <a:ln w="12700">
            <a:solidFill>
              <a:schemeClr val="tx1"/>
            </a:solidFill>
          </a:ln>
          <a:effectLst/>
        </p:spPr>
      </p:pic>
      <p:pic>
        <p:nvPicPr>
          <p:cNvPr id="15" name="Picture 14" descr="djete_klanja_big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3808" y="3500438"/>
            <a:ext cx="1857375" cy="1225550"/>
          </a:xfrm>
          <a:prstGeom prst="rect">
            <a:avLst/>
          </a:prstGeom>
          <a:ln w="12700">
            <a:solidFill>
              <a:schemeClr val="tx1"/>
            </a:solidFill>
          </a:ln>
          <a:effectLst/>
        </p:spPr>
      </p:pic>
      <p:pic>
        <p:nvPicPr>
          <p:cNvPr id="17" name="Picture 16" descr="27015_roma-vatikan-d000186BAbaac95c7ea9a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3625" y="1857375"/>
            <a:ext cx="2786063" cy="2089150"/>
          </a:xfrm>
          <a:prstGeom prst="rect">
            <a:avLst/>
          </a:prstGeom>
          <a:ln w="12700">
            <a:solidFill>
              <a:schemeClr val="tx1"/>
            </a:solidFill>
          </a:ln>
          <a:effectLst/>
        </p:spPr>
      </p:pic>
      <p:pic>
        <p:nvPicPr>
          <p:cNvPr id="18" name="Picture 17" descr="Meka-hodocasce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7968" y="3416378"/>
            <a:ext cx="2643188" cy="1585912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192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10" grpId="0" build="allAtOnce" animBg="1"/>
      <p:bldP spid="13" grpId="0" build="allAtOnce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500034" y="785794"/>
            <a:ext cx="8429684" cy="585791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0" y="1285860"/>
            <a:ext cx="83582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javlja se nakon Francuske i industrijske revolucije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ideologija za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ostvarenje interesa radničke klase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err="1" smtClean="0">
                <a:latin typeface="Calibri" pitchFamily="34" charset="0"/>
                <a:cs typeface="Calibri" pitchFamily="34" charset="0"/>
              </a:rPr>
              <a:t>Karl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Marx – idejni začetnik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3 </a:t>
            </a:r>
            <a:r>
              <a:rPr lang="hr-HR" sz="2600" dirty="0" err="1" smtClean="0">
                <a:latin typeface="Calibri" pitchFamily="34" charset="0"/>
                <a:cs typeface="Calibri" pitchFamily="34" charset="0"/>
              </a:rPr>
              <a:t>vraijante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socijalizma:</a:t>
            </a:r>
          </a:p>
          <a:p>
            <a:pPr marL="1030950" lvl="1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utopijski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socijalizam</a:t>
            </a:r>
          </a:p>
          <a:p>
            <a:pPr marL="1030950" lvl="1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reformski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socijalizam</a:t>
            </a:r>
          </a:p>
          <a:p>
            <a:pPr marL="1030950" lvl="1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revolucionarni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socijalizam (komunizam)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o</a:t>
            </a:r>
            <a:r>
              <a:rPr lang="pt-BR" sz="2600" dirty="0" smtClean="0">
                <a:latin typeface="Calibri" pitchFamily="34" charset="0"/>
                <a:cs typeface="Calibri" pitchFamily="34" charset="0"/>
              </a:rPr>
              <a:t>snovne vrijednosti kojima teži socijalizam su </a:t>
            </a:r>
            <a:r>
              <a:rPr lang="pt-B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egalitarizam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(uglavnom jednakost u bogatstvu)</a:t>
            </a:r>
            <a:endParaRPr lang="hr-HR" sz="2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gospodarstvo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(ukidanje privatnoga vlasništva)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države blagostanja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42844" y="214290"/>
            <a:ext cx="4786346" cy="857256"/>
          </a:xfrm>
          <a:prstGeom prst="rect">
            <a:avLst/>
          </a:prstGeom>
          <a:solidFill>
            <a:srgbClr val="C0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4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SOCIJALIZAM</a:t>
            </a:r>
            <a:endParaRPr kumimoji="0" lang="hr-HR" sz="36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21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142845" y="1714488"/>
            <a:ext cx="2857519" cy="344270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143240" y="1714488"/>
            <a:ext cx="2857519" cy="344270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143636" y="1714488"/>
            <a:ext cx="2857519" cy="344270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TRI VARIJANTE SOCIJALIZMA</a:t>
            </a:r>
            <a:endParaRPr lang="en-US" sz="36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5720" y="1163787"/>
            <a:ext cx="2571769" cy="815650"/>
          </a:xfrm>
          <a:prstGeom prst="rect">
            <a:avLst/>
          </a:prstGeom>
          <a:solidFill>
            <a:srgbClr val="C0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300"/>
              </a:spcBef>
            </a:pP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UTOPIJSKI</a:t>
            </a:r>
          </a:p>
          <a:p>
            <a:pPr algn="ctr">
              <a:lnSpc>
                <a:spcPts val="2200"/>
              </a:lnSpc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SOCIJALIZAM</a:t>
            </a:r>
            <a:endParaRPr lang="hr-H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286115" y="1163787"/>
            <a:ext cx="2571769" cy="81565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300"/>
              </a:spcBef>
            </a:pP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REVOLUCIONARNI</a:t>
            </a:r>
          </a:p>
          <a:p>
            <a:pPr algn="ctr">
              <a:lnSpc>
                <a:spcPts val="2200"/>
              </a:lnSpc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SOCIJALIZAM</a:t>
            </a:r>
            <a:endParaRPr lang="hr-H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286511" y="1163787"/>
            <a:ext cx="2571769" cy="815650"/>
          </a:xfrm>
          <a:prstGeom prst="rect">
            <a:avLst/>
          </a:prstGeom>
          <a:solidFill>
            <a:srgbClr val="008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300"/>
              </a:spcBef>
            </a:pP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REFORMSKI</a:t>
            </a:r>
          </a:p>
          <a:p>
            <a:pPr algn="ctr">
              <a:lnSpc>
                <a:spcPts val="2200"/>
              </a:lnSpc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SOCIJALIZAM</a:t>
            </a:r>
            <a:endParaRPr lang="hr-H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4282" y="2104301"/>
            <a:ext cx="2672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dirty="0" smtClean="0">
                <a:latin typeface="Calibri" pitchFamily="34" charset="0"/>
                <a:cs typeface="Calibri" pitchFamily="34" charset="0"/>
              </a:rPr>
              <a:t>zagovaro </a:t>
            </a:r>
            <a:r>
              <a:rPr lang="pl-PL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radikalne</a:t>
            </a:r>
            <a:r>
              <a:rPr lang="pl-PL" sz="2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l-PL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promjene</a:t>
            </a:r>
            <a:r>
              <a:rPr lang="pl-PL" sz="2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l-PL" sz="2200" dirty="0" smtClean="0">
                <a:latin typeface="Calibri" pitchFamily="34" charset="0"/>
                <a:cs typeface="Calibri" pitchFamily="34" charset="0"/>
              </a:rPr>
              <a:t>u ekonomiji i odnosu vlasništva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opisivanje društva kakvo bi trebalo biti </a:t>
            </a:r>
            <a:r>
              <a:rPr lang="pl-PL" sz="2200" dirty="0" smtClean="0">
                <a:latin typeface="Calibri" pitchFamily="34" charset="0"/>
                <a:cs typeface="Calibri" pitchFamily="34" charset="0"/>
              </a:rPr>
              <a:t>(utopijsko)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14678" y="2104301"/>
            <a:ext cx="2857520" cy="2603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zalaže se za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radikalno rušenje nepravednog poretka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(revolucija) 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klasni sukob</a:t>
            </a:r>
            <a:endParaRPr lang="pl-PL" sz="2200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ukidanje klasa kao konačni cilj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15074" y="2104301"/>
            <a:ext cx="2672032" cy="2764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dirty="0" smtClean="0">
                <a:latin typeface="Calibri" pitchFamily="34" charset="0"/>
                <a:cs typeface="Calibri" pitchFamily="34" charset="0"/>
              </a:rPr>
              <a:t>zalaže se za </a:t>
            </a:r>
            <a:r>
              <a:rPr lang="pl-PL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reformu zakona i demokratizaciju</a:t>
            </a:r>
          </a:p>
          <a:p>
            <a:pPr marL="288000" indent="-288000"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dirty="0" smtClean="0">
                <a:latin typeface="Calibri" pitchFamily="34" charset="0"/>
                <a:cs typeface="Calibri" pitchFamily="34" charset="0"/>
              </a:rPr>
              <a:t>veća uloga države na socijalnom planu </a:t>
            </a:r>
          </a:p>
          <a:p>
            <a:pPr marL="288000" indent="-288000"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postizanje društvene pravde</a:t>
            </a:r>
          </a:p>
        </p:txBody>
      </p:sp>
    </p:spTree>
    <p:extLst>
      <p:ext uri="{BB962C8B-B14F-4D97-AF65-F5344CB8AC3E}">
        <p14:creationId xmlns:p14="http://schemas.microsoft.com/office/powerpoint/2010/main" val="23677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5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8" grpId="0" build="allAtOnce" animBg="1"/>
      <p:bldP spid="9" grpId="0" build="allAtOnce" animBg="1"/>
      <p:bldP spid="10" grpId="0" build="allAtOnce" animBg="1"/>
      <p:bldP spid="12" grpId="0" build="p"/>
      <p:bldP spid="22" grpId="0" build="p"/>
      <p:bldP spid="2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500034" y="785794"/>
            <a:ext cx="8429684" cy="585791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0" y="1357298"/>
            <a:ext cx="8215370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lat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.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nasci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rođen i </a:t>
            </a: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natio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pripadnost po mjestu rođenja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nacionalizam se zalaže za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pravo naroda na samoodređenje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stvaranje nacije-države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nacionalizam je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relativno nova pojava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(s pojavom demokracije, industrijalizacije i narodnim suverenitetom)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u="sng" dirty="0" smtClean="0">
                <a:latin typeface="Calibri" pitchFamily="34" charset="0"/>
                <a:cs typeface="Calibri" pitchFamily="34" charset="0"/>
              </a:rPr>
              <a:t>ne oslanja se na filozofske i znanstvene spoznaje i nema koherentnu doktrinu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(lako se kombinira – liberalni, konzervativni i socijalistički </a:t>
            </a: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nacionalizam..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.)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42844" y="214290"/>
            <a:ext cx="4786346" cy="85725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4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NACIONALIZAM</a:t>
            </a:r>
            <a:endParaRPr kumimoji="0" lang="hr-HR" sz="40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08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6" grpId="0" build="allAtOnce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142846" y="2143116"/>
            <a:ext cx="2714643" cy="464347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000364" y="2143116"/>
            <a:ext cx="3000395" cy="464347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143636" y="2143116"/>
            <a:ext cx="2857519" cy="464347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14290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TRI TIPA NACIONALIZMA</a:t>
            </a:r>
            <a:endParaRPr lang="en-US" sz="36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14283" y="1071546"/>
            <a:ext cx="2571769" cy="1260000"/>
          </a:xfrm>
          <a:prstGeom prst="rect">
            <a:avLst/>
          </a:prstGeom>
          <a:solidFill>
            <a:srgbClr val="C0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LIBERALNI</a:t>
            </a:r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NACIONALIZAM</a:t>
            </a:r>
            <a:endParaRPr lang="hr-HR" sz="2000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071802" y="1071546"/>
            <a:ext cx="2857519" cy="1260000"/>
          </a:xfrm>
          <a:prstGeom prst="rect">
            <a:avLst/>
          </a:prstGeom>
          <a:solidFill>
            <a:srgbClr val="00206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TRADICIONALISTIČKI </a:t>
            </a: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KONZERVATIVNI</a:t>
            </a:r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NACIONALIZAM</a:t>
            </a:r>
            <a:endParaRPr lang="hr-H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215074" y="1071546"/>
            <a:ext cx="2714643" cy="1260000"/>
          </a:xfrm>
          <a:prstGeom prst="rect">
            <a:avLst/>
          </a:prstGeom>
          <a:solidFill>
            <a:srgbClr val="008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INTEGRALNI</a:t>
            </a:r>
            <a:r>
              <a:rPr lang="hr-HR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NACIONALIZAM</a:t>
            </a:r>
            <a:endParaRPr lang="hr-HR" sz="2000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4282" y="2500307"/>
            <a:ext cx="2672032" cy="372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prihvaća većinu  liberalnih vrijednosti</a:t>
            </a: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svaka nacija ima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pravo na samoodređenje 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i treba imati </a:t>
            </a:r>
            <a:r>
              <a:rPr lang="pl-PL" sz="2000" smtClean="0">
                <a:latin typeface="Calibri" pitchFamily="34" charset="0"/>
                <a:cs typeface="Calibri" pitchFamily="34" charset="0"/>
              </a:rPr>
              <a:t>svoju </a:t>
            </a:r>
            <a:r>
              <a:rPr lang="pl-PL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suverenu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državu 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(Wilsonova </a:t>
            </a:r>
            <a:r>
              <a:rPr lang="pl-PL" sz="2000" smtClean="0">
                <a:latin typeface="Calibri" pitchFamily="34" charset="0"/>
                <a:cs typeface="Calibri" pitchFamily="34" charset="0"/>
              </a:rPr>
              <a:t>doktrina)</a:t>
            </a: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zasnovan na demokratskim načelima</a:t>
            </a:r>
            <a:endParaRPr lang="pl-PL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00364" y="2500306"/>
            <a:ext cx="3000396" cy="3759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sadrži elemente kulturnog nacionalizma</a:t>
            </a: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nacija je organska zajednica</a:t>
            </a:r>
            <a:r>
              <a:rPr lang="pl-PL" sz="20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l-PL" sz="2000" i="1" dirty="0" smtClean="0">
                <a:latin typeface="Calibri" pitchFamily="34" charset="0"/>
                <a:cs typeface="Calibri" pitchFamily="34" charset="0"/>
              </a:rPr>
              <a:t>(Gemeinschaft) 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sa povijesnim kontinuitetom</a:t>
            </a: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nacija je zasnovana na zajedničkom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jeziku, kulturi, mitologiji, običajima, povijesti</a:t>
            </a: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narodni preporod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3636" y="2500306"/>
            <a:ext cx="29289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predstavlja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agresivnu, ksenofobičnu i iracionalnu</a:t>
            </a:r>
            <a:r>
              <a:rPr lang="pl-PL" sz="20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koncepciju nacionalizma</a:t>
            </a: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smtClean="0">
                <a:latin typeface="Calibri" pitchFamily="34" charset="0"/>
                <a:cs typeface="Calibri" pitchFamily="34" charset="0"/>
              </a:rPr>
              <a:t>nacizam i fašizam</a:t>
            </a:r>
            <a:endParaRPr lang="pl-PL" sz="2000" dirty="0" smtClean="0">
              <a:latin typeface="Calibri" pitchFamily="34" charset="0"/>
              <a:cs typeface="Calibri" pitchFamily="34" charset="0"/>
            </a:endParaRP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imperalistički</a:t>
            </a:r>
            <a:r>
              <a:rPr lang="pl-PL" sz="20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neliberalan</a:t>
            </a:r>
            <a:r>
              <a:rPr lang="pl-PL" sz="2000" smtClean="0">
                <a:latin typeface="Calibri" pitchFamily="34" charset="0"/>
                <a:cs typeface="Calibri" pitchFamily="34" charset="0"/>
              </a:rPr>
              <a:t> 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militaristički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usmjeren</a:t>
            </a: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podjela na superiorne i inferiorne nacije</a:t>
            </a:r>
          </a:p>
        </p:txBody>
      </p:sp>
    </p:spTree>
    <p:extLst>
      <p:ext uri="{BB962C8B-B14F-4D97-AF65-F5344CB8AC3E}">
        <p14:creationId xmlns:p14="http://schemas.microsoft.com/office/powerpoint/2010/main" val="107078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8" grpId="0" build="allAtOnce" animBg="1"/>
      <p:bldP spid="9" grpId="0" build="allAtOnce" animBg="1"/>
      <p:bldP spid="10" grpId="0" build="allAtOnce" animBg="1"/>
      <p:bldP spid="12" grpId="0" build="p"/>
      <p:bldP spid="22" grpId="0" build="p"/>
      <p:bldP spid="2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85720" y="1678769"/>
            <a:ext cx="1980000" cy="1116000"/>
          </a:xfrm>
          <a:prstGeom prst="rect">
            <a:avLst/>
          </a:prstGeom>
          <a:solidFill>
            <a:srgbClr val="C0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SIMBOLIČKA ORIJENTACIJA</a:t>
            </a:r>
            <a:endParaRPr kumimoji="0" lang="hr-HR" sz="22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836628" y="1684100"/>
            <a:ext cx="1980000" cy="1116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IDENTITET</a:t>
            </a:r>
            <a:endParaRPr kumimoji="0" lang="hr-HR" sz="22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469356" y="1678769"/>
            <a:ext cx="1980000" cy="1116000"/>
          </a:xfrm>
          <a:prstGeom prst="rect">
            <a:avLst/>
          </a:prstGeom>
          <a:solidFill>
            <a:srgbClr val="00206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LEGITIMACIJA</a:t>
            </a:r>
            <a:endParaRPr kumimoji="0" lang="hr-HR" sz="2200" b="1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652992" y="1678769"/>
            <a:ext cx="1980000" cy="1116000"/>
          </a:xfrm>
          <a:prstGeom prst="rect">
            <a:avLst/>
          </a:prstGeom>
          <a:solidFill>
            <a:srgbClr val="008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SOLIDARNOST</a:t>
            </a:r>
            <a:endParaRPr kumimoji="0" lang="hr-HR" sz="22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1108" y="5143512"/>
            <a:ext cx="1872000" cy="857256"/>
          </a:xfrm>
          <a:prstGeom prst="rect">
            <a:avLst/>
          </a:prstGeom>
          <a:solidFill>
            <a:srgbClr val="008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LIBERALIZAM</a:t>
            </a:r>
            <a:endParaRPr kumimoji="0" lang="hr-HR" sz="20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929454" y="5143512"/>
            <a:ext cx="1872000" cy="85725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NACIONALIZAM</a:t>
            </a:r>
            <a:endParaRPr kumimoji="0" lang="hr-HR" sz="20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310557" y="5143512"/>
            <a:ext cx="2340000" cy="857256"/>
          </a:xfrm>
          <a:prstGeom prst="rect">
            <a:avLst/>
          </a:prstGeom>
          <a:solidFill>
            <a:srgbClr val="00206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KONZERVATIVIZAM</a:t>
            </a:r>
            <a:endParaRPr kumimoji="0" lang="hr-HR" sz="20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818006" y="5143512"/>
            <a:ext cx="1944000" cy="857256"/>
          </a:xfrm>
          <a:prstGeom prst="rect">
            <a:avLst/>
          </a:prstGeom>
          <a:solidFill>
            <a:srgbClr val="C0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SOCIJALIZAM</a:t>
            </a:r>
            <a:endParaRPr kumimoji="0" lang="hr-HR" sz="20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86050" y="500042"/>
            <a:ext cx="3500462" cy="648000"/>
          </a:xfrm>
          <a:prstGeom prst="rect">
            <a:avLst/>
          </a:prstGeom>
          <a:solidFill>
            <a:srgbClr val="C0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hr-HR" sz="2400" b="1" i="0" u="none" strike="noStrike" cap="none" normalizeH="0" baseline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FUNKCIJE</a:t>
            </a:r>
            <a:r>
              <a:rPr kumimoji="0" lang="hr-HR" sz="2400" b="1" i="0" u="none" strike="noStrike" cap="none" normalizeH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IDEOLOGIJE</a:t>
            </a:r>
            <a:endParaRPr kumimoji="0" lang="hr-HR" sz="2400" b="1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928794" y="3714752"/>
            <a:ext cx="5603106" cy="648000"/>
          </a:xfrm>
          <a:prstGeom prst="rect">
            <a:avLst/>
          </a:prstGeom>
          <a:solidFill>
            <a:srgbClr val="00206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IDEOLOGIJE U SUVREMENOM DRUŠTVU</a:t>
            </a:r>
          </a:p>
        </p:txBody>
      </p:sp>
      <p:cxnSp>
        <p:nvCxnSpPr>
          <p:cNvPr id="14" name="Elbow Connector 13"/>
          <p:cNvCxnSpPr>
            <a:stCxn id="12" idx="2"/>
            <a:endCxn id="6" idx="0"/>
          </p:cNvCxnSpPr>
          <p:nvPr/>
        </p:nvCxnSpPr>
        <p:spPr>
          <a:xfrm rot="5400000">
            <a:off x="2578348" y="2991513"/>
            <a:ext cx="780760" cy="35232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2" idx="2"/>
            <a:endCxn id="8" idx="0"/>
          </p:cNvCxnSpPr>
          <p:nvPr/>
        </p:nvCxnSpPr>
        <p:spPr>
          <a:xfrm rot="5400000">
            <a:off x="3715072" y="4128237"/>
            <a:ext cx="780760" cy="12497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2" idx="2"/>
            <a:endCxn id="9" idx="0"/>
          </p:cNvCxnSpPr>
          <p:nvPr/>
        </p:nvCxnSpPr>
        <p:spPr>
          <a:xfrm rot="16200000" flipH="1">
            <a:off x="4869796" y="4223302"/>
            <a:ext cx="780760" cy="105965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2" idx="2"/>
            <a:endCxn id="7" idx="0"/>
          </p:cNvCxnSpPr>
          <p:nvPr/>
        </p:nvCxnSpPr>
        <p:spPr>
          <a:xfrm rot="16200000" flipH="1">
            <a:off x="5907520" y="3185578"/>
            <a:ext cx="780760" cy="31351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0" idx="2"/>
            <a:endCxn id="2" idx="0"/>
          </p:cNvCxnSpPr>
          <p:nvPr/>
        </p:nvCxnSpPr>
        <p:spPr>
          <a:xfrm rot="5400000">
            <a:off x="2640638" y="-216875"/>
            <a:ext cx="530727" cy="32605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0" idx="2"/>
            <a:endCxn id="4" idx="0"/>
          </p:cNvCxnSpPr>
          <p:nvPr/>
        </p:nvCxnSpPr>
        <p:spPr>
          <a:xfrm rot="5400000">
            <a:off x="3732456" y="874943"/>
            <a:ext cx="530727" cy="107692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0" idx="2"/>
            <a:endCxn id="5" idx="0"/>
          </p:cNvCxnSpPr>
          <p:nvPr/>
        </p:nvCxnSpPr>
        <p:spPr>
          <a:xfrm rot="16200000" flipH="1">
            <a:off x="4824273" y="860049"/>
            <a:ext cx="530727" cy="110671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0" idx="2"/>
            <a:endCxn id="3" idx="0"/>
          </p:cNvCxnSpPr>
          <p:nvPr/>
        </p:nvCxnSpPr>
        <p:spPr>
          <a:xfrm rot="16200000" flipH="1">
            <a:off x="5913425" y="-229103"/>
            <a:ext cx="536058" cy="329034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51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7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596" y="214290"/>
            <a:ext cx="821530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IDEOLOGIJA I MASOVNI MEDIJI</a:t>
            </a:r>
            <a:endParaRPr lang="en-US" sz="36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142976" y="2071678"/>
            <a:ext cx="6858048" cy="307183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i="1" dirty="0" smtClean="0">
                <a:latin typeface="Calibri" pitchFamily="34" charset="0"/>
                <a:cs typeface="Calibri" pitchFamily="34" charset="0"/>
              </a:rPr>
              <a:t>„Ideje vladajuće klase su u svakoj 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i="1" dirty="0" smtClean="0">
                <a:latin typeface="Calibri" pitchFamily="34" charset="0"/>
                <a:cs typeface="Calibri" pitchFamily="34" charset="0"/>
              </a:rPr>
              <a:t>epohi vladajuće ideje”</a:t>
            </a:r>
          </a:p>
          <a:p>
            <a:pPr marL="288000" indent="-288000" algn="r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K. Marx</a:t>
            </a:r>
            <a:endParaRPr lang="hr-HR" sz="3200" i="1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99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8596" y="3357562"/>
            <a:ext cx="8143932" cy="4286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TextBox 3"/>
          <p:cNvSpPr txBox="1"/>
          <p:nvPr/>
        </p:nvSpPr>
        <p:spPr>
          <a:xfrm>
            <a:off x="285720" y="1643050"/>
            <a:ext cx="84296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Alisa Miller - The news about the news</a:t>
            </a:r>
            <a:endParaRPr lang="hr-HR" sz="36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algn="ctr">
              <a:lnSpc>
                <a:spcPct val="250000"/>
              </a:lnSpc>
            </a:pPr>
            <a:r>
              <a:rPr lang="hr-HR" sz="200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http://www.ted.com/talks/alisa_miller_shares_the_news_about_the_news</a:t>
            </a:r>
            <a:endParaRPr lang="hr-HR" sz="200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80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BackUp_skola\sociologija\slike\ideologija\mediji_i_ideologija\vlcsnap-2014-05-19-09h31m24s12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6786610" cy="322642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Oval 3"/>
          <p:cNvSpPr/>
          <p:nvPr/>
        </p:nvSpPr>
        <p:spPr>
          <a:xfrm>
            <a:off x="2571736" y="1071546"/>
            <a:ext cx="928694" cy="92869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Oval 4"/>
          <p:cNvSpPr/>
          <p:nvPr/>
        </p:nvSpPr>
        <p:spPr>
          <a:xfrm>
            <a:off x="3428992" y="1000108"/>
            <a:ext cx="857256" cy="857256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26" name="Picture 2" descr="D:\BackUp_skola\sociologija\slike\ideologija\mediji_i_ideologija\vlcsnap-2014-05-19-09h31m24s12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3429000"/>
            <a:ext cx="6341586" cy="322642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714348" y="785794"/>
            <a:ext cx="1000132" cy="2571768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5918" y="2285992"/>
            <a:ext cx="2643206" cy="2214578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429124" y="4143380"/>
            <a:ext cx="1000132" cy="2571768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Oval 10"/>
          <p:cNvSpPr/>
          <p:nvPr/>
        </p:nvSpPr>
        <p:spPr>
          <a:xfrm>
            <a:off x="5357818" y="4214818"/>
            <a:ext cx="857256" cy="857256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2" name="TextBox 11"/>
          <p:cNvSpPr txBox="1"/>
          <p:nvPr/>
        </p:nvSpPr>
        <p:spPr>
          <a:xfrm>
            <a:off x="6429388" y="3857628"/>
            <a:ext cx="577402" cy="1036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66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?</a:t>
            </a:r>
            <a:endParaRPr lang="hr-HR" sz="66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1" grpId="0" animBg="1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BackUp_skola\sociologija\slike\ideologija\mediji_i_ideologija\vlcsnap-2014-05-19-09h37m01s19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5818950" cy="3221204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2" descr="D:\BackUp_skola\sociologija\slike\ideologija\mediji_i_ideologija\vlcsnap-2014-05-19-09h37m01s19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3429000"/>
            <a:ext cx="5715040" cy="3221204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Oval 8"/>
          <p:cNvSpPr/>
          <p:nvPr/>
        </p:nvSpPr>
        <p:spPr>
          <a:xfrm>
            <a:off x="357158" y="357166"/>
            <a:ext cx="1285884" cy="271464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28794" y="2643182"/>
            <a:ext cx="3857652" cy="2357454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929322" y="4214818"/>
            <a:ext cx="1285884" cy="271464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4003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BackUp_skola\sociologija\slike\ideologija\mediji_i_ideologija\vlcsnap-2014-05-19-09h40m42s137.png"/>
          <p:cNvPicPr>
            <a:picLocks noChangeAspect="1" noChangeArrowheads="1"/>
          </p:cNvPicPr>
          <p:nvPr/>
        </p:nvPicPr>
        <p:blipFill>
          <a:blip r:embed="rId2"/>
          <a:srcRect l="25000" t="6944" r="26562" b="8333"/>
          <a:stretch>
            <a:fillRect/>
          </a:stretch>
        </p:blipFill>
        <p:spPr bwMode="auto">
          <a:xfrm>
            <a:off x="1357290" y="214314"/>
            <a:ext cx="6680014" cy="6572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803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48262" y="5069481"/>
            <a:ext cx="7016026" cy="1517757"/>
          </a:xfrm>
          <a:prstGeom prst="rect">
            <a:avLst/>
          </a:prstGeom>
          <a:noFill/>
          <a:ln w="57150" cap="rnd" algn="ctr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hr-HR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" name="Content Placeholder 14" descr="Emile_Durkhei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00750" y="2805113"/>
            <a:ext cx="3143250" cy="4052887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3929063" y="2071688"/>
            <a:ext cx="4929187" cy="3071830"/>
            <a:chOff x="3714744" y="2071678"/>
            <a:chExt cx="4929222" cy="3071852"/>
          </a:xfrm>
        </p:grpSpPr>
        <p:sp>
          <p:nvSpPr>
            <p:cNvPr id="30" name="Rectangle 29"/>
            <p:cNvSpPr/>
            <p:nvPr/>
          </p:nvSpPr>
          <p:spPr bwMode="auto">
            <a:xfrm>
              <a:off x="3714744" y="2071678"/>
              <a:ext cx="4929222" cy="3071834"/>
            </a:xfrm>
            <a:prstGeom prst="rect">
              <a:avLst/>
            </a:prstGeom>
            <a:solidFill>
              <a:schemeClr val="tx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hr-HR"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 rot="21571293">
              <a:off x="5643570" y="2136765"/>
              <a:ext cx="2928959" cy="508004"/>
            </a:xfrm>
            <a:prstGeom prst="rect">
              <a:avLst/>
            </a:prstGeom>
            <a:solidFill>
              <a:srgbClr val="FFC000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r>
                <a:rPr lang="hr-HR" sz="3600" b="1">
                  <a:solidFill>
                    <a:srgbClr val="C000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RITUALI</a:t>
              </a:r>
            </a:p>
          </p:txBody>
        </p:sp>
        <p:pic>
          <p:nvPicPr>
            <p:cNvPr id="8204" name="Picture 27" descr="aztecs.gi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99337" y="2124754"/>
              <a:ext cx="2058547" cy="2960923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</p:spPr>
        </p:pic>
        <p:sp>
          <p:nvSpPr>
            <p:cNvPr id="8205" name="Rectangle 30"/>
            <p:cNvSpPr>
              <a:spLocks noChangeArrowheads="1"/>
            </p:cNvSpPr>
            <p:nvPr/>
          </p:nvSpPr>
          <p:spPr bwMode="auto">
            <a:xfrm>
              <a:off x="6000760" y="2646738"/>
              <a:ext cx="2571797" cy="2496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hr-HR" sz="24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više ili manje </a:t>
              </a:r>
              <a:r>
                <a:rPr lang="hr-HR" sz="2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formalna pravila </a:t>
              </a:r>
              <a:r>
                <a:rPr lang="hr-HR" sz="24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koja </a:t>
              </a:r>
              <a:r>
                <a:rPr lang="vi-VN" sz="24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određuju </a:t>
              </a:r>
              <a:r>
                <a:rPr lang="vi-VN" sz="2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kako</a:t>
              </a:r>
              <a:r>
                <a:rPr lang="vi-VN" sz="2400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vi-VN" sz="2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se</a:t>
              </a:r>
              <a:r>
                <a:rPr lang="vi-VN" sz="2400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vi-VN" sz="24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ljudi trebaju </a:t>
              </a:r>
              <a:r>
                <a:rPr lang="vi-VN" sz="2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ponašati u prisutnosti</a:t>
              </a:r>
            </a:p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hr-HR" sz="24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svetoga</a:t>
              </a:r>
            </a:p>
          </p:txBody>
        </p:sp>
      </p:grpSp>
      <p:sp>
        <p:nvSpPr>
          <p:cNvPr id="19" name="Rectangle 18"/>
          <p:cNvSpPr/>
          <p:nvPr/>
        </p:nvSpPr>
        <p:spPr bwMode="auto">
          <a:xfrm>
            <a:off x="642938" y="357188"/>
            <a:ext cx="2571750" cy="642937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800" b="1">
                <a:latin typeface="Calibri" pitchFamily="34" charset="0"/>
                <a:ea typeface="+mn-ea"/>
                <a:cs typeface="Calibri" pitchFamily="34" charset="0"/>
              </a:rPr>
              <a:t>SVETO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5214960" y="357188"/>
            <a:ext cx="2571750" cy="642937"/>
          </a:xfrm>
          <a:prstGeom prst="rect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800" b="1">
                <a:latin typeface="Calibri" pitchFamily="34" charset="0"/>
                <a:ea typeface="+mn-ea"/>
                <a:cs typeface="Calibri" pitchFamily="34" charset="0"/>
              </a:rPr>
              <a:t>PROFANO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75" y="1071563"/>
            <a:ext cx="307180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000" indent="-288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/>
            </a:pPr>
            <a:r>
              <a:rPr lang="hr-HR" sz="2600">
                <a:latin typeface="Calibri" pitchFamily="34" charset="0"/>
                <a:ea typeface="+mn-ea"/>
                <a:cs typeface="Calibri" pitchFamily="34" charset="0"/>
              </a:rPr>
              <a:t>nešto što se smatra </a:t>
            </a:r>
            <a:r>
              <a:rPr lang="hr-HR" sz="2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iznimnim</a:t>
            </a:r>
            <a:r>
              <a:rPr lang="hr-HR" sz="2600">
                <a:latin typeface="Calibri" pitchFamily="34" charset="0"/>
                <a:ea typeface="+mn-ea"/>
                <a:cs typeface="Calibri" pitchFamily="34" charset="0"/>
              </a:rPr>
              <a:t>, </a:t>
            </a:r>
            <a:r>
              <a:rPr lang="hr-HR" sz="2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nesvakodnevnim</a:t>
            </a:r>
            <a:r>
              <a:rPr lang="hr-HR" sz="2600">
                <a:latin typeface="Calibri" pitchFamily="34" charset="0"/>
                <a:ea typeface="+mn-ea"/>
                <a:cs typeface="Calibri" pitchFamily="34" charset="0"/>
              </a:rPr>
              <a:t>, </a:t>
            </a:r>
            <a:r>
              <a:rPr lang="hr-HR" sz="2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tajanstvenim</a:t>
            </a:r>
            <a:r>
              <a:rPr lang="hr-HR" sz="2600">
                <a:latin typeface="Calibri" pitchFamily="34" charset="0"/>
                <a:ea typeface="+mn-ea"/>
                <a:cs typeface="Calibri" pitchFamily="34" charset="0"/>
              </a:rPr>
              <a:t>, čak i </a:t>
            </a:r>
            <a:r>
              <a:rPr lang="hr-HR" sz="2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opasnim</a:t>
            </a:r>
            <a:r>
              <a:rPr lang="hr-HR" sz="2600">
                <a:latin typeface="Calibri" pitchFamily="34" charset="0"/>
                <a:ea typeface="+mn-ea"/>
                <a:cs typeface="Calibri" pitchFamily="34" charset="0"/>
              </a:rPr>
              <a:t>, a </a:t>
            </a:r>
            <a:r>
              <a:rPr lang="hr-HR" sz="2600" smtClean="0">
                <a:latin typeface="Calibri" pitchFamily="34" charset="0"/>
                <a:ea typeface="+mn-ea"/>
                <a:cs typeface="Calibri" pitchFamily="34" charset="0"/>
              </a:rPr>
              <a:t/>
            </a:r>
            <a:br>
              <a:rPr lang="hr-HR" sz="2600" smtClean="0">
                <a:latin typeface="Calibri" pitchFamily="34" charset="0"/>
                <a:ea typeface="+mn-ea"/>
                <a:cs typeface="Calibri" pitchFamily="34" charset="0"/>
              </a:rPr>
            </a:br>
            <a:r>
              <a:rPr lang="hr-HR" sz="2600" u="sng" smtClean="0">
                <a:latin typeface="Calibri" pitchFamily="34" charset="0"/>
                <a:ea typeface="+mn-ea"/>
                <a:cs typeface="Calibri" pitchFamily="34" charset="0"/>
              </a:rPr>
              <a:t>izaziva </a:t>
            </a:r>
            <a:r>
              <a:rPr lang="hr-HR" sz="2600" u="sng">
                <a:latin typeface="Calibri" pitchFamily="34" charset="0"/>
                <a:ea typeface="+mn-ea"/>
                <a:cs typeface="Calibri" pitchFamily="34" charset="0"/>
              </a:rPr>
              <a:t>osjećaj </a:t>
            </a:r>
            <a:r>
              <a:rPr lang="hr-HR" sz="2600" b="1" u="sng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strahopoštovanja</a:t>
            </a:r>
          </a:p>
          <a:p>
            <a:pPr marL="288000" indent="-288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/>
            </a:pPr>
            <a:r>
              <a:rPr lang="hr-HR" sz="2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izdvojeno</a:t>
            </a:r>
            <a:r>
              <a:rPr lang="hr-HR" sz="2600">
                <a:latin typeface="Calibri" pitchFamily="34" charset="0"/>
                <a:ea typeface="+mn-ea"/>
                <a:cs typeface="Calibri" pitchFamily="34" charset="0"/>
              </a:rPr>
              <a:t> i </a:t>
            </a:r>
            <a:r>
              <a:rPr lang="hr-HR" sz="2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izuzeto</a:t>
            </a:r>
            <a:r>
              <a:rPr lang="hr-HR" sz="2600">
                <a:latin typeface="Calibri" pitchFamily="34" charset="0"/>
                <a:ea typeface="+mn-ea"/>
                <a:cs typeface="Calibri" pitchFamily="34" charset="0"/>
              </a:rPr>
              <a:t> iz rutine života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43438" y="1071563"/>
            <a:ext cx="4500562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8000" indent="-288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/>
            </a:pPr>
            <a:r>
              <a:rPr lang="hr-HR" sz="2600">
                <a:latin typeface="Calibri" pitchFamily="34" charset="0"/>
                <a:ea typeface="+mn-ea"/>
                <a:cs typeface="Calibri" pitchFamily="34" charset="0"/>
              </a:rPr>
              <a:t>povezano sa </a:t>
            </a:r>
            <a:r>
              <a:rPr lang="hr-HR" sz="2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svakodnevnim</a:t>
            </a:r>
            <a:r>
              <a:rPr lang="hr-HR" sz="2600">
                <a:latin typeface="Calibri" pitchFamily="34" charset="0"/>
                <a:ea typeface="+mn-ea"/>
                <a:cs typeface="Calibri" pitchFamily="34" charset="0"/>
              </a:rPr>
              <a:t>, </a:t>
            </a:r>
            <a:r>
              <a:rPr lang="hr-HR" sz="2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uobičajnim</a:t>
            </a:r>
            <a:r>
              <a:rPr lang="hr-HR" sz="2600">
                <a:latin typeface="Calibri" pitchFamily="34" charset="0"/>
                <a:ea typeface="+mn-ea"/>
                <a:cs typeface="Calibri" pitchFamily="34" charset="0"/>
              </a:rPr>
              <a:t> i </a:t>
            </a:r>
            <a:r>
              <a:rPr lang="hr-HR" sz="2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poznatim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85750" y="5143500"/>
            <a:ext cx="657225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hangingPunct="0">
              <a:spcBef>
                <a:spcPts val="1200"/>
              </a:spcBef>
              <a:buClr>
                <a:schemeClr val="tx1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600">
                <a:latin typeface="Calibri" pitchFamily="34" charset="0"/>
                <a:ea typeface="+mn-ea"/>
                <a:cs typeface="Calibri" pitchFamily="34" charset="0"/>
              </a:rPr>
              <a:t>razlika između svetog i profano nije u karakteristici stvari ili bića već </a:t>
            </a:r>
            <a:r>
              <a:rPr lang="hr-HR" sz="2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u odnosu </a:t>
            </a:r>
            <a:br>
              <a:rPr lang="hr-HR" sz="2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</a:br>
            <a:r>
              <a:rPr lang="hr-HR" sz="2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ljudi prema njima</a:t>
            </a:r>
            <a:r>
              <a:rPr lang="hr-HR" sz="2600"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lang="hr-HR" sz="2600" i="1">
                <a:latin typeface="Calibri" pitchFamily="34" charset="0"/>
                <a:ea typeface="+mn-ea"/>
                <a:cs typeface="Calibri" pitchFamily="34" charset="0"/>
              </a:rPr>
              <a:t>(npr. kalež, hostija, krava...)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192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 build="allAtOnce" animBg="1"/>
      <p:bldP spid="20" grpId="0" build="allAtOnce" animBg="1"/>
      <p:bldP spid="15" grpId="0" build="allAtOnce"/>
      <p:bldP spid="16" grpId="0" build="allAtOnce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BackUp_skola\sociologija\slike\ideologija\mediji_i_ideologija\vlcsnap-2014-05-19-09h43m08s5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214290"/>
            <a:ext cx="5429288" cy="6515146"/>
          </a:xfrm>
          <a:prstGeom prst="rect">
            <a:avLst/>
          </a:prstGeom>
          <a:noFill/>
        </p:spPr>
      </p:pic>
      <p:sp>
        <p:nvSpPr>
          <p:cNvPr id="3" name="Oval 2"/>
          <p:cNvSpPr/>
          <p:nvPr/>
        </p:nvSpPr>
        <p:spPr>
          <a:xfrm>
            <a:off x="2928926" y="3143248"/>
            <a:ext cx="928694" cy="92869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2448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r. Data\Pictures\vlcsnap-2014-05-19-09h45m16s36.png"/>
          <p:cNvPicPr>
            <a:picLocks noChangeAspect="1" noChangeArrowheads="1"/>
          </p:cNvPicPr>
          <p:nvPr/>
        </p:nvPicPr>
        <p:blipFill>
          <a:blip r:embed="rId2"/>
          <a:srcRect l="14063" t="22222" r="14062" b="22222"/>
          <a:stretch>
            <a:fillRect/>
          </a:stretch>
        </p:blipFill>
        <p:spPr bwMode="auto">
          <a:xfrm>
            <a:off x="428596" y="357166"/>
            <a:ext cx="8429684" cy="3665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241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r. Data\Pictures\vlcsnap-2014-05-19-09h46m17s13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642918"/>
            <a:ext cx="8501122" cy="522211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  <p:sp>
        <p:nvSpPr>
          <p:cNvPr id="3" name="Oval 2"/>
          <p:cNvSpPr/>
          <p:nvPr/>
        </p:nvSpPr>
        <p:spPr>
          <a:xfrm>
            <a:off x="2571736" y="5072074"/>
            <a:ext cx="928694" cy="92869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Oval 3"/>
          <p:cNvSpPr/>
          <p:nvPr/>
        </p:nvSpPr>
        <p:spPr>
          <a:xfrm>
            <a:off x="4143372" y="3714752"/>
            <a:ext cx="928694" cy="92869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8763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r. Data\Pictures\vlcsnap-2014-05-19-09h52m50s22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8786874" cy="5045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431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r. Data\Pictures\vlcsnap-2014-05-19-09h55m08s6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928670"/>
            <a:ext cx="8858280" cy="4982783"/>
          </a:xfrm>
          <a:prstGeom prst="rect">
            <a:avLst/>
          </a:prstGeom>
          <a:noFill/>
        </p:spPr>
      </p:pic>
      <p:sp>
        <p:nvSpPr>
          <p:cNvPr id="3" name="Oval 2"/>
          <p:cNvSpPr/>
          <p:nvPr/>
        </p:nvSpPr>
        <p:spPr>
          <a:xfrm>
            <a:off x="6000760" y="1357298"/>
            <a:ext cx="1357322" cy="135732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Oval 3"/>
          <p:cNvSpPr/>
          <p:nvPr/>
        </p:nvSpPr>
        <p:spPr>
          <a:xfrm>
            <a:off x="5929322" y="3643314"/>
            <a:ext cx="1357322" cy="135732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1159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Mr. Data\Pictures\vlcsnap-2014-05-19-09h55m19s19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5286412" cy="35719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  <p:pic>
        <p:nvPicPr>
          <p:cNvPr id="8194" name="Picture 2" descr="C:\Users\Mr. Data\Pictures\vlcsnap-2014-05-19-09h55m24s22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3143248"/>
            <a:ext cx="5214974" cy="350046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767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r. Data\Pictures\vlcsnap-2014-05-19-10h12m41s96.png"/>
          <p:cNvPicPr>
            <a:picLocks noChangeAspect="1" noChangeArrowheads="1"/>
          </p:cNvPicPr>
          <p:nvPr/>
        </p:nvPicPr>
        <p:blipFill>
          <a:blip r:embed="rId2" cstate="email"/>
          <a:srcRect b="-1"/>
          <a:stretch>
            <a:fillRect/>
          </a:stretch>
        </p:blipFill>
        <p:spPr bwMode="auto">
          <a:xfrm>
            <a:off x="142844" y="214290"/>
            <a:ext cx="4515687" cy="471490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  <p:pic>
        <p:nvPicPr>
          <p:cNvPr id="9219" name="Picture 3" descr="C:\Users\Mr. Data\Pictures\vlcsnap-2014-05-19-10h11m23s11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1214422"/>
            <a:ext cx="4071966" cy="54292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24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BackUp_skola\sociologija\slike\ideologija\mediji_i_ideologija\photocrop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3786182" y="214289"/>
            <a:ext cx="3244790" cy="421484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</p:pic>
      <p:pic>
        <p:nvPicPr>
          <p:cNvPr id="5" name="Picture 2" descr="D:\BackUp_skola\sociologija\slike\ideologija\mediji_i_ideologija\photocro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214289"/>
            <a:ext cx="5030740" cy="657229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947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IDEOLOGIJA I MASOVNI MEDIJI</a:t>
            </a:r>
            <a:endParaRPr lang="en-US" sz="36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pic>
        <p:nvPicPr>
          <p:cNvPr id="13" name="Picture 12" descr="12695_548403431852007_1166266926_n.jpg"/>
          <p:cNvPicPr>
            <a:picLocks noChangeAspect="1"/>
          </p:cNvPicPr>
          <p:nvPr/>
        </p:nvPicPr>
        <p:blipFill>
          <a:blip r:embed="rId3"/>
          <a:srcRect l="6554" r="799"/>
          <a:stretch>
            <a:fillRect/>
          </a:stretch>
        </p:blipFill>
        <p:spPr>
          <a:xfrm>
            <a:off x="186439" y="1142984"/>
            <a:ext cx="8814717" cy="4214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386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270_547905341901816_672687691_n.jpg"/>
          <p:cNvPicPr>
            <a:picLocks noChangeAspect="1"/>
          </p:cNvPicPr>
          <p:nvPr/>
        </p:nvPicPr>
        <p:blipFill>
          <a:blip r:embed="rId2"/>
          <a:srcRect l="2698" t="2143" r="2857" b="3571"/>
          <a:stretch>
            <a:fillRect/>
          </a:stretch>
        </p:blipFill>
        <p:spPr>
          <a:xfrm>
            <a:off x="2143108" y="142851"/>
            <a:ext cx="5286412" cy="6645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590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428625" y="2214563"/>
            <a:ext cx="8358188" cy="2357437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hr-HR"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8" y="131745"/>
            <a:ext cx="8929688" cy="7254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RELIGIJSKA RAZNOLIKOST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14313" y="857250"/>
            <a:ext cx="8786812" cy="5786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7338" indent="-287338" hangingPunct="0"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b="1">
                <a:latin typeface="Calibri" pitchFamily="34" charset="0"/>
                <a:cs typeface="Calibri" pitchFamily="34" charset="0"/>
              </a:rPr>
              <a:t>R. </a:t>
            </a:r>
            <a:r>
              <a:rPr lang="hr-HR" sz="2600" b="1" i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McGee </a:t>
            </a:r>
            <a:r>
              <a:rPr lang="hr-HR" sz="2600" smtClean="0">
                <a:latin typeface="Calibri" pitchFamily="34" charset="0"/>
                <a:cs typeface="Calibri" pitchFamily="34" charset="0"/>
              </a:rPr>
              <a:t>– 4 tipa vjerovanja</a:t>
            </a:r>
            <a:endParaRPr lang="hr-HR" sz="26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42875" y="1500188"/>
            <a:ext cx="2714625" cy="1000125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300" b="1" dirty="0">
                <a:latin typeface="Calibri" pitchFamily="34" charset="0"/>
                <a:ea typeface="+mn-ea"/>
                <a:cs typeface="Calibri" pitchFamily="34" charset="0"/>
              </a:rPr>
              <a:t>JEDNOSTAVNI SUPERNATURALIZAM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000375" y="1500188"/>
            <a:ext cx="1928813" cy="1000125"/>
          </a:xfrm>
          <a:prstGeom prst="rect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800" b="1">
                <a:latin typeface="Calibri" pitchFamily="34" charset="0"/>
                <a:ea typeface="+mn-ea"/>
                <a:cs typeface="Calibri" pitchFamily="34" charset="0"/>
              </a:rPr>
              <a:t>ANIMIZAM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072063" y="1500188"/>
            <a:ext cx="1643062" cy="1000125"/>
          </a:xfrm>
          <a:prstGeom prst="rect">
            <a:avLst/>
          </a:prstGeom>
          <a:solidFill>
            <a:srgbClr val="0099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3200" b="1">
                <a:latin typeface="Calibri" pitchFamily="34" charset="0"/>
                <a:ea typeface="+mn-ea"/>
                <a:cs typeface="Calibri" pitchFamily="34" charset="0"/>
              </a:rPr>
              <a:t>TEIZAM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858000" y="1500188"/>
            <a:ext cx="2143125" cy="100012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400" b="1" dirty="0">
                <a:latin typeface="Calibri" pitchFamily="34" charset="0"/>
                <a:ea typeface="+mn-ea"/>
                <a:cs typeface="Calibri" pitchFamily="34" charset="0"/>
              </a:rPr>
              <a:t>SUSTAV APSTRAKTNIH IDEALA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0063" y="2558519"/>
            <a:ext cx="8286750" cy="17345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8000" indent="-288000" hangingPunct="0">
              <a:lnSpc>
                <a:spcPct val="93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/>
            </a:pP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u manjim, jednostavnijim društvima</a:t>
            </a:r>
          </a:p>
          <a:p>
            <a:pPr marL="288000" indent="-288000" hangingPunct="0">
              <a:lnSpc>
                <a:spcPct val="93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/>
            </a:pP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pripisivanje nadnaravnih osobina </a:t>
            </a:r>
            <a:r>
              <a:rPr lang="hr-HR" sz="2600" b="1" dirty="0">
                <a:solidFill>
                  <a:srgbClr val="FFC000"/>
                </a:solidFill>
                <a:latin typeface="Calibri" pitchFamily="34" charset="0"/>
                <a:ea typeface="+mn-ea"/>
                <a:cs typeface="Calibri" pitchFamily="34" charset="0"/>
              </a:rPr>
              <a:t>predmetima</a:t>
            </a: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 i </a:t>
            </a:r>
            <a:r>
              <a:rPr lang="hr-HR" sz="2600" b="1" dirty="0">
                <a:solidFill>
                  <a:srgbClr val="FFC000"/>
                </a:solidFill>
                <a:latin typeface="Calibri" pitchFamily="34" charset="0"/>
                <a:ea typeface="+mn-ea"/>
                <a:cs typeface="Calibri" pitchFamily="34" charset="0"/>
              </a:rPr>
              <a:t>pojavama</a:t>
            </a: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 (grmljavina, </a:t>
            </a:r>
            <a:r>
              <a:rPr lang="hr-HR" sz="2600" dirty="0" err="1">
                <a:latin typeface="Calibri" pitchFamily="34" charset="0"/>
                <a:ea typeface="+mn-ea"/>
                <a:cs typeface="Calibri" pitchFamily="34" charset="0"/>
              </a:rPr>
              <a:t>potres..</a:t>
            </a: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.) – </a:t>
            </a:r>
            <a:r>
              <a:rPr lang="hr-HR" sz="2600" i="1" dirty="0" err="1">
                <a:latin typeface="Calibri" pitchFamily="34" charset="0"/>
                <a:ea typeface="+mn-ea"/>
                <a:cs typeface="Calibri" pitchFamily="34" charset="0"/>
              </a:rPr>
              <a:t>Sioux</a:t>
            </a:r>
            <a:r>
              <a:rPr lang="hr-HR" sz="2600" i="1" dirty="0"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lang="hr-HR" sz="2600" i="1" dirty="0" err="1">
                <a:latin typeface="Calibri" pitchFamily="34" charset="0"/>
                <a:ea typeface="+mn-ea"/>
                <a:cs typeface="Calibri" pitchFamily="34" charset="0"/>
              </a:rPr>
              <a:t>indijanci</a:t>
            </a:r>
            <a:r>
              <a:rPr lang="hr-HR" sz="2600" i="1" dirty="0">
                <a:latin typeface="Calibri" pitchFamily="34" charset="0"/>
                <a:ea typeface="+mn-ea"/>
                <a:cs typeface="Calibri" pitchFamily="34" charset="0"/>
              </a:rPr>
              <a:t> (</a:t>
            </a:r>
            <a:r>
              <a:rPr lang="hr-HR" sz="2600" i="1" dirty="0" err="1">
                <a:latin typeface="Calibri" pitchFamily="34" charset="0"/>
                <a:ea typeface="+mn-ea"/>
                <a:cs typeface="Calibri" pitchFamily="34" charset="0"/>
              </a:rPr>
              <a:t>Wakan</a:t>
            </a:r>
            <a:r>
              <a:rPr lang="hr-HR" sz="2600" i="1" dirty="0">
                <a:latin typeface="Calibri" pitchFamily="34" charset="0"/>
                <a:ea typeface="+mn-ea"/>
                <a:cs typeface="Calibri" pitchFamily="34" charset="0"/>
              </a:rPr>
              <a:t> sile)</a:t>
            </a:r>
          </a:p>
          <a:p>
            <a:pPr marL="288000" indent="-288000" hangingPunct="0">
              <a:lnSpc>
                <a:spcPct val="93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/>
            </a:pPr>
            <a:r>
              <a:rPr lang="hr-HR" sz="2600" dirty="0" smtClean="0">
                <a:latin typeface="Calibri" pitchFamily="34" charset="0"/>
                <a:ea typeface="+mn-ea"/>
                <a:cs typeface="Calibri" pitchFamily="34" charset="0"/>
              </a:rPr>
              <a:t>„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sila</a:t>
            </a: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” kojoj se nastoji udovoljiti različitim postupcima</a:t>
            </a:r>
          </a:p>
        </p:txBody>
      </p:sp>
      <p:pic>
        <p:nvPicPr>
          <p:cNvPr id="17" name="Picture 16" descr="1511-force-unleashed-darth-vader-facebook-cover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25" y="4151313"/>
            <a:ext cx="7143750" cy="251936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" name="Rounded Rectangular Callout 17"/>
          <p:cNvSpPr/>
          <p:nvPr/>
        </p:nvSpPr>
        <p:spPr bwMode="auto">
          <a:xfrm>
            <a:off x="6000750" y="4286250"/>
            <a:ext cx="1643063" cy="1357313"/>
          </a:xfrm>
          <a:prstGeom prst="wedgeRoundRectCallout">
            <a:avLst>
              <a:gd name="adj1" fmla="val -96622"/>
              <a:gd name="adj2" fmla="val 7155"/>
              <a:gd name="adj3" fmla="val 16667"/>
            </a:avLst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chemeClr val="tx1"/>
              </a:buClr>
              <a:buSzPct val="100000"/>
              <a:buFont typeface="Arial" pitchFamily="34" charset="0"/>
              <a:buChar char="–"/>
              <a:defRPr/>
            </a:pPr>
            <a:r>
              <a:rPr lang="hr-HR" sz="2000" i="1">
                <a:solidFill>
                  <a:schemeClr val="bg1"/>
                </a:solidFill>
                <a:latin typeface="Calibri" pitchFamily="34" charset="0"/>
                <a:ea typeface="+mn-ea"/>
                <a:cs typeface="Calibri" pitchFamily="34" charset="0"/>
              </a:rPr>
              <a:t>U</a:t>
            </a:r>
            <a:r>
              <a:rPr lang="en-US" sz="2000" i="1">
                <a:solidFill>
                  <a:schemeClr val="bg1"/>
                </a:solidFill>
                <a:latin typeface="Calibri" pitchFamily="34" charset="0"/>
                <a:ea typeface="+mn-ea"/>
                <a:cs typeface="Calibri" pitchFamily="34" charset="0"/>
              </a:rPr>
              <a:t>se the force Luke, use the force</a:t>
            </a:r>
            <a:r>
              <a:rPr lang="hr-HR" sz="2000" i="1">
                <a:solidFill>
                  <a:schemeClr val="bg1"/>
                </a:solidFill>
                <a:latin typeface="Calibri" pitchFamily="34" charset="0"/>
                <a:ea typeface="+mn-ea"/>
                <a:cs typeface="Calibri" pitchFamily="34" charset="0"/>
              </a:rPr>
              <a:t>...</a:t>
            </a:r>
            <a:endParaRPr lang="hr-HR" sz="2000">
              <a:solidFill>
                <a:schemeClr val="bg1"/>
              </a:solidFill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193 - 194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build="allAtOnce" animBg="1"/>
      <p:bldP spid="6" grpId="0" build="allAtOnce" animBg="1"/>
      <p:bldP spid="11" grpId="0" build="allAtOnce" animBg="1"/>
      <p:bldP spid="11" grpId="1" build="allAtOnce" animBg="1"/>
      <p:bldP spid="14" grpId="0" build="allAtOnce" animBg="1"/>
      <p:bldP spid="14" grpId="1" uiExpand="1" build="allAtOnce" animBg="1"/>
      <p:bldP spid="15" grpId="0" build="p"/>
      <p:bldP spid="18" grpId="0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428625" y="2214562"/>
            <a:ext cx="7215188" cy="409398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hr-HR"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14313" y="857250"/>
            <a:ext cx="8786812" cy="5786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7338" indent="-287338" hangingPunct="0"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b="1" smtClean="0">
                <a:latin typeface="Calibri" pitchFamily="34" charset="0"/>
                <a:cs typeface="Calibri" pitchFamily="34" charset="0"/>
              </a:rPr>
              <a:t>R. </a:t>
            </a:r>
            <a:r>
              <a:rPr lang="hr-HR" sz="2400" b="1" i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McGee </a:t>
            </a:r>
            <a:r>
              <a:rPr lang="hr-HR" sz="2400" smtClean="0">
                <a:latin typeface="Calibri" pitchFamily="34" charset="0"/>
                <a:cs typeface="Calibri" pitchFamily="34" charset="0"/>
              </a:rPr>
              <a:t>– 4 tipa vjerovanja</a:t>
            </a:r>
            <a:endParaRPr lang="hr-HR" sz="24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000375" y="1500188"/>
            <a:ext cx="1928813" cy="1000125"/>
          </a:xfrm>
          <a:prstGeom prst="rect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hr-HR" sz="2800" b="1">
                <a:latin typeface="Calibri" pitchFamily="34" charset="0"/>
                <a:ea typeface="+mn-ea"/>
                <a:cs typeface="Calibri" pitchFamily="34" charset="0"/>
              </a:rPr>
              <a:t>ANIMIZAM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2134" y="2559633"/>
            <a:ext cx="5458018" cy="3748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indent="-288000" hangingPunct="0">
              <a:lnSpc>
                <a:spcPct val="93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/>
            </a:pP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vjerovanje u </a:t>
            </a:r>
            <a: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duhove</a:t>
            </a: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 i </a:t>
            </a:r>
            <a: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druga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„onostrana</a:t>
            </a:r>
            <a: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” bića</a:t>
            </a:r>
          </a:p>
          <a:p>
            <a:pPr marL="288000" indent="-288000" hangingPunct="0">
              <a:lnSpc>
                <a:spcPct val="93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/>
            </a:pP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duhovi koji borave u životinjama, stijenama, zvijezdama ili u drugim ljudima</a:t>
            </a:r>
          </a:p>
          <a:p>
            <a:pPr marL="288000" indent="-288000" hangingPunct="0">
              <a:lnSpc>
                <a:spcPct val="93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/>
            </a:pPr>
            <a: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imaju ljudske osobine</a:t>
            </a:r>
          </a:p>
          <a:p>
            <a:pPr marL="288000" indent="-288000" hangingPunct="0">
              <a:lnSpc>
                <a:spcPct val="93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/>
            </a:pP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nema obreda, svetih knjiga, spisa, ni osnivača</a:t>
            </a:r>
          </a:p>
          <a:p>
            <a:pPr marL="288000" indent="-288000" hangingPunct="0">
              <a:lnSpc>
                <a:spcPct val="93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/>
            </a:pP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prinošenje žrtava i darova</a:t>
            </a:r>
          </a:p>
        </p:txBody>
      </p:sp>
      <p:pic>
        <p:nvPicPr>
          <p:cNvPr id="12" name="Picture 11" descr="animism-2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75" y="2571750"/>
            <a:ext cx="3076575" cy="409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28658" y="131745"/>
            <a:ext cx="8929688" cy="7254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RELIGIJSKA RAZNOLIKOST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 animBg="1"/>
      <p:bldP spid="1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14313" y="857250"/>
            <a:ext cx="8786812" cy="5786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7338" indent="-287338" hangingPunct="0"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b="1" smtClean="0">
                <a:latin typeface="Calibri" pitchFamily="34" charset="0"/>
                <a:cs typeface="Calibri" pitchFamily="34" charset="0"/>
              </a:rPr>
              <a:t>R. </a:t>
            </a:r>
            <a:r>
              <a:rPr lang="hr-HR" sz="2400" b="1" i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McGee </a:t>
            </a:r>
            <a:r>
              <a:rPr lang="hr-HR" sz="2400" smtClean="0">
                <a:latin typeface="Calibri" pitchFamily="34" charset="0"/>
                <a:cs typeface="Calibri" pitchFamily="34" charset="0"/>
              </a:rPr>
              <a:t>– 4 tipa vjerovanja</a:t>
            </a:r>
            <a:endParaRPr lang="hr-HR" sz="24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28625" y="2214563"/>
            <a:ext cx="8358188" cy="200025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hr-HR"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072063" y="1500188"/>
            <a:ext cx="1643062" cy="1000125"/>
          </a:xfrm>
          <a:prstGeom prst="rect">
            <a:avLst/>
          </a:prstGeom>
          <a:solidFill>
            <a:srgbClr val="0099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3200" b="1">
                <a:latin typeface="Calibri" pitchFamily="34" charset="0"/>
                <a:ea typeface="+mn-ea"/>
                <a:cs typeface="Calibri" pitchFamily="34" charset="0"/>
              </a:rPr>
              <a:t>TEIZAM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7183" y="2310325"/>
            <a:ext cx="8143875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indent="-288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/>
            </a:pP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vjerovanje u boga/bogove</a:t>
            </a:r>
          </a:p>
          <a:p>
            <a:pPr marL="288000" indent="-288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MONOTEIZAM</a:t>
            </a:r>
            <a:r>
              <a:rPr lang="hr-HR" sz="2600" dirty="0" smtClean="0">
                <a:latin typeface="Calibri" pitchFamily="34" charset="0"/>
                <a:ea typeface="+mn-ea"/>
                <a:cs typeface="Calibri" pitchFamily="34" charset="0"/>
              </a:rPr>
              <a:t> (</a:t>
            </a: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vjerovanje u jednog boga – judaizam, kršćanstvo, islam)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POLITEIZAM</a:t>
            </a:r>
            <a:r>
              <a:rPr lang="hr-HR" sz="2600" dirty="0" smtClean="0">
                <a:latin typeface="Calibri" pitchFamily="34" charset="0"/>
                <a:ea typeface="+mn-ea"/>
                <a:cs typeface="Calibri" pitchFamily="34" charset="0"/>
              </a:rPr>
              <a:t> (</a:t>
            </a: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vjerovanje u više bogova – hinduizam)</a:t>
            </a: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428658" y="131745"/>
            <a:ext cx="8929688" cy="7254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RELIGIJSKA RAZNOLIKOST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pic>
        <p:nvPicPr>
          <p:cNvPr id="17" name="Picture 16" descr="Religious_syms.svg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019246" y="4593190"/>
            <a:ext cx="1628900" cy="1800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" name="Picture 17" descr="Religious_syms.svg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04587" y="4635934"/>
            <a:ext cx="1631000" cy="171451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" name="Picture 18" descr="Religious_syms.svg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192028" y="4564694"/>
            <a:ext cx="1800000" cy="1800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1" name="Picture 20" descr="hindu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8468" y="4578942"/>
            <a:ext cx="1812750" cy="1800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uiExpand="1" build="allAtOnce" animBg="1"/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14313" y="857250"/>
            <a:ext cx="8786812" cy="5786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7338" indent="-287338" hangingPunct="0">
              <a:buClr>
                <a:schemeClr val="tx1"/>
              </a:buClr>
              <a:buSzPct val="100000"/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b="1" smtClean="0">
                <a:latin typeface="Calibri" pitchFamily="34" charset="0"/>
                <a:cs typeface="Calibri" pitchFamily="34" charset="0"/>
              </a:rPr>
              <a:t>R. </a:t>
            </a:r>
            <a:r>
              <a:rPr lang="hr-HR" sz="2400" b="1" i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McGee </a:t>
            </a:r>
            <a:r>
              <a:rPr lang="hr-HR" sz="2400" smtClean="0">
                <a:latin typeface="Calibri" pitchFamily="34" charset="0"/>
                <a:cs typeface="Calibri" pitchFamily="34" charset="0"/>
              </a:rPr>
              <a:t>– 4 tipa vjerovanja</a:t>
            </a:r>
            <a:endParaRPr lang="hr-HR" sz="24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28625" y="2214562"/>
            <a:ext cx="8358188" cy="3336155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hr-HR"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6289" y="2420888"/>
            <a:ext cx="8358187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indent="-288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/>
            </a:pP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religije </a:t>
            </a:r>
            <a:r>
              <a:rPr lang="hr-HR" sz="2600" b="1" dirty="0">
                <a:solidFill>
                  <a:srgbClr val="FFC000"/>
                </a:solidFill>
                <a:latin typeface="Calibri" pitchFamily="34" charset="0"/>
                <a:ea typeface="+mn-ea"/>
                <a:cs typeface="Calibri" pitchFamily="34" charset="0"/>
              </a:rPr>
              <a:t>posvećene postizanju moralne i duhovne izvrsnosti</a:t>
            </a:r>
          </a:p>
          <a:p>
            <a:pPr marL="288000" indent="-288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/>
            </a:pP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ponekad se nazivaju i </a:t>
            </a:r>
            <a: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etičkim religijama</a:t>
            </a:r>
          </a:p>
          <a:p>
            <a:pPr marL="288000" indent="-288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/>
            </a:pP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budizam, konfucijanizam i taoizam</a:t>
            </a:r>
          </a:p>
          <a:p>
            <a:pPr marL="288000" indent="-28800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/>
            </a:pP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naglašavaju </a:t>
            </a:r>
            <a: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toleranciju, nenasilje,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/>
            </a:r>
            <a:b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</a:b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usklađivanje s </a:t>
            </a:r>
            <a:r>
              <a:rPr lang="hr-HR" sz="2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rPr>
              <a:t>prirodom, meditacija</a:t>
            </a:r>
            <a:r>
              <a:rPr lang="hr-HR" sz="2600" dirty="0">
                <a:latin typeface="Calibri" pitchFamily="34" charset="0"/>
                <a:ea typeface="+mn-ea"/>
                <a:cs typeface="Calibri" pitchFamily="34" charset="0"/>
              </a:rPr>
              <a:t>... 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858000" y="1500188"/>
            <a:ext cx="2143125" cy="100012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hr-HR" sz="2400" b="1" dirty="0">
                <a:latin typeface="Calibri" pitchFamily="34" charset="0"/>
                <a:ea typeface="+mn-ea"/>
                <a:cs typeface="Calibri" pitchFamily="34" charset="0"/>
              </a:rPr>
              <a:t>SUSTAV APSTRAKTNIH IDEALA</a:t>
            </a:r>
          </a:p>
        </p:txBody>
      </p:sp>
      <p:pic>
        <p:nvPicPr>
          <p:cNvPr id="10" name="Picture 9" descr="dalaj_lama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30881" y="4442801"/>
            <a:ext cx="2833607" cy="22158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428658" y="131745"/>
            <a:ext cx="8929688" cy="7254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 hangingPunct="0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hr-HR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RELIGIJSKA RAZNOLIKOST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193 - 194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/>
      <p:bldP spid="7" grpId="0" build="allAtOnce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marketing_tema</Template>
  <TotalTime>3246</TotalTime>
  <Words>2189</Words>
  <Application>Microsoft Office PowerPoint</Application>
  <PresentationFormat>On-screen Show (4:3)</PresentationFormat>
  <Paragraphs>415</Paragraphs>
  <Slides>59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marketing_tema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Srednja skola</dc:creator>
  <cp:lastModifiedBy>cornx</cp:lastModifiedBy>
  <cp:revision>477</cp:revision>
  <cp:lastPrinted>1601-01-01T00:00:00Z</cp:lastPrinted>
  <dcterms:created xsi:type="dcterms:W3CDTF">1601-01-01T00:00:00Z</dcterms:created>
  <dcterms:modified xsi:type="dcterms:W3CDTF">2019-03-28T19:59:29Z</dcterms:modified>
</cp:coreProperties>
</file>